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29"/>
  </p:notesMasterIdLst>
  <p:handoutMasterIdLst>
    <p:handoutMasterId r:id="rId30"/>
  </p:handoutMasterIdLst>
  <p:sldIdLst>
    <p:sldId id="256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279" r:id="rId28"/>
  </p:sldIdLst>
  <p:sldSz cx="9144000" cy="5143500" type="screen16x9"/>
  <p:notesSz cx="6858000" cy="9144000"/>
  <p:defaultTextStyle>
    <a:defPPr>
      <a:defRPr lang="en-US"/>
    </a:defPPr>
    <a:lvl1pPr marL="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3C575C-A95C-414D-9CB4-4CDECADE2031}">
          <p14:sldIdLst>
            <p14:sldId id="256"/>
            <p14:sldId id="283"/>
          </p14:sldIdLst>
        </p14:section>
        <p14:section name="Mechanical Section" id="{F8305752-AD07-4873-8ED0-F0E35AD49E92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Electrical Section" id="{FAF71A27-0B03-4466-A31A-48E641EE9BBC}">
          <p14:sldIdLst>
            <p14:sldId id="304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diti Chasen" initials="AC" lastIdx="13" clrIdx="0">
    <p:extLst>
      <p:ext uri="{19B8F6BF-5375-455C-9EA6-DF929625EA0E}">
        <p15:presenceInfo xmlns:p15="http://schemas.microsoft.com/office/powerpoint/2012/main" userId="S-1-5-21-488054422-984491705-4547331-539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D00"/>
    <a:srgbClr val="FFCE00"/>
    <a:srgbClr val="101F3F"/>
    <a:srgbClr val="5580C3"/>
    <a:srgbClr val="005596"/>
    <a:srgbClr val="5F5F5F"/>
    <a:srgbClr val="626262"/>
    <a:srgbClr val="005598"/>
    <a:srgbClr val="2C2C2C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4713" autoAdjust="0"/>
  </p:normalViewPr>
  <p:slideViewPr>
    <p:cSldViewPr snapToGrid="0">
      <p:cViewPr varScale="1">
        <p:scale>
          <a:sx n="133" d="100"/>
          <a:sy n="133" d="100"/>
        </p:scale>
        <p:origin x="126" y="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6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7B78B-0C5F-4424-9626-96067E7046DF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B3812-7E8A-40E2-A812-262EBC9B79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25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D5B13-04FC-4EB8-B650-88C6695F81DE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E125D-C6EC-4A34-A2C4-EF19D6C237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9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Clip is just a concept. Require ODM to put more thoughts on suppliers to solve the issue. Does not depend on clip contact (thermal resistance). Make them aware of the thermal issue. Internal: mock-up test/sheet metal. Additional thermal relief onto the driver/EB. LED shall be fine.  How often (i.e., 10 times) replacement. </a:t>
            </a:r>
          </a:p>
          <a:p>
            <a:endParaRPr lang="en-US" b="1" dirty="0"/>
          </a:p>
          <a:p>
            <a:r>
              <a:rPr lang="en-US" b="1" dirty="0"/>
              <a:t>Identify the worst thermal combo for testing. Identify the ODM/turnkey supplier. Provide high level requirement &amp; concept. Have supplier work out the details. </a:t>
            </a:r>
            <a:r>
              <a:rPr lang="en-US" b="1" dirty="0">
                <a:highlight>
                  <a:srgbClr val="FFFF00"/>
                </a:highlight>
              </a:rPr>
              <a:t>Worst case weight </a:t>
            </a:r>
            <a:r>
              <a:rPr lang="en-US" b="1" dirty="0"/>
              <a:t>on </a:t>
            </a:r>
            <a:r>
              <a:rPr lang="en-US" b="1" dirty="0" err="1"/>
              <a:t>Ebom</a:t>
            </a:r>
            <a:r>
              <a:rPr lang="en-US" b="1" dirty="0"/>
              <a:t> (30% margin). Get quote or requirement template from OEM/ODM team.  Provide mini gauge size for tray/panel/pan per UL standard. Prefer the same gauge in the end panel of the same fixture.  Based on existing FLX design. Start off FLX.  </a:t>
            </a:r>
          </a:p>
          <a:p>
            <a:endParaRPr lang="en-US" b="1" dirty="0"/>
          </a:p>
          <a:p>
            <a:r>
              <a:rPr lang="en-US" b="1" dirty="0"/>
              <a:t>Check with Dana. Have supplier. Provide “Weight &amp; Thermal” specs. </a:t>
            </a:r>
          </a:p>
          <a:p>
            <a:endParaRPr lang="en-US" b="1" dirty="0"/>
          </a:p>
          <a:p>
            <a:r>
              <a:rPr lang="en-US" b="1" dirty="0"/>
              <a:t>Pre-painting vs powder coating. Color matters over the paint method.  Mounting LED driver is not specified (hole &amp; screws are fine, no shadows).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E125D-C6EC-4A34-A2C4-EF19D6C237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6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Suspending holes (upper left features), position.   Strength based on UL requirement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E125D-C6EC-4A34-A2C4-EF19D6C2373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2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757955-C88F-4C76-92C5-42A187B34AE1}"/>
              </a:ext>
            </a:extLst>
          </p:cNvPr>
          <p:cNvSpPr/>
          <p:nvPr userDrawn="1"/>
        </p:nvSpPr>
        <p:spPr>
          <a:xfrm>
            <a:off x="0" y="440055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AA7CB1-10A0-6F4F-B3D7-A86EA05BBE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78529" cy="5053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CDE36-2E70-9B4E-99E7-267070E4FE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3" y="2015104"/>
            <a:ext cx="4918883" cy="111329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733800" y="1962150"/>
            <a:ext cx="0" cy="6858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F9B4DC7A-65E0-4447-8A6D-1696A9E59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1074" y="3486150"/>
            <a:ext cx="4177435" cy="536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E7F7A48-93F4-4120-A5A8-40F10C083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1074" y="3877539"/>
            <a:ext cx="4177435" cy="536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| 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52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5B36EC-F4FF-4C91-B0D2-219969B44ED4}"/>
              </a:ext>
            </a:extLst>
          </p:cNvPr>
          <p:cNvSpPr/>
          <p:nvPr userDrawn="1"/>
        </p:nvSpPr>
        <p:spPr>
          <a:xfrm>
            <a:off x="10347" y="4324102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BBE7EB-D79B-4EB4-B2D8-4FDE0FFE3695}"/>
              </a:ext>
            </a:extLst>
          </p:cNvPr>
          <p:cNvSpPr/>
          <p:nvPr userDrawn="1"/>
        </p:nvSpPr>
        <p:spPr>
          <a:xfrm>
            <a:off x="0" y="5009902"/>
            <a:ext cx="9144000" cy="133598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en-US" sz="112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52" y="1860862"/>
            <a:ext cx="4654296" cy="15349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16A7-7582-4454-B3D0-016ED2F81791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DA82F3-FB66-984E-8856-E5219CFED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21715"/>
            <a:ext cx="1930782" cy="43699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 userDrawn="1"/>
        </p:nvSpPr>
        <p:spPr>
          <a:xfrm>
            <a:off x="609600" y="2114550"/>
            <a:ext cx="4191000" cy="53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baseline="0">
                <a:solidFill>
                  <a:srgbClr val="FFFFFF"/>
                </a:solidFill>
              </a:defRPr>
            </a:lvl1pPr>
          </a:lstStyle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DIVIDER SLIDE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3E1023-9FC4-4AFA-8B9B-0E9CD6333A79}"/>
              </a:ext>
            </a:extLst>
          </p:cNvPr>
          <p:cNvSpPr/>
          <p:nvPr userDrawn="1"/>
        </p:nvSpPr>
        <p:spPr>
          <a:xfrm>
            <a:off x="7214191" y="4201819"/>
            <a:ext cx="1929809" cy="84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CF567-1F19-4B0B-A632-42665F1E62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017" y="2147208"/>
            <a:ext cx="5029200" cy="5007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cap="none" baseline="0">
                <a:solidFill>
                  <a:srgbClr val="005598"/>
                </a:solidFill>
              </a:defRPr>
            </a:lvl1pPr>
            <a:lvl2pPr marL="38962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6AAB7-5104-4B63-8979-782B1542D955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971550"/>
            <a:ext cx="3695700" cy="33944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71550"/>
            <a:ext cx="3886200" cy="33944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4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text boxes | graphics 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B0261-08FB-4E6A-8C51-83D6D6CB22E7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971550"/>
            <a:ext cx="35433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953000" y="971550"/>
            <a:ext cx="35814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marL="292219" lvl="0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95300" y="2876551"/>
            <a:ext cx="35433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953000" y="2876550"/>
            <a:ext cx="35814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0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with four content areas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41E06-040C-4B41-B9CC-1E4B0C32CCA4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Comparison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971550"/>
            <a:ext cx="4040188" cy="47982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554956"/>
            <a:ext cx="4040188" cy="29634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marL="292219" lvl="0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Click to add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971550"/>
            <a:ext cx="4041775" cy="47982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800" b="1" baseline="0">
                <a:solidFill>
                  <a:srgbClr val="FFFFFF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6" y="1554956"/>
            <a:ext cx="4041775" cy="29634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D7633-F6F8-4C4A-B8EA-046314B197AD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4175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43F47-3A17-4815-B5CA-CB8A13ED65A3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1" y="1000126"/>
            <a:ext cx="5111750" cy="35182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000126"/>
            <a:ext cx="3008313" cy="3518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4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with caption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BFBDE-E9E4-4A52-8B24-F987522924E0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42949"/>
            <a:ext cx="5486400" cy="28027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3750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 with caption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7E072-84CE-4541-9F8B-376411DA54F5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9C6058-CC50-BC4B-824D-318F6EDFA05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38" y="4556957"/>
            <a:ext cx="1930782" cy="436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E0A6D5-94E5-4CD9-91DF-3E81A5DB8CF9}"/>
              </a:ext>
            </a:extLst>
          </p:cNvPr>
          <p:cNvSpPr/>
          <p:nvPr userDrawn="1"/>
        </p:nvSpPr>
        <p:spPr>
          <a:xfrm>
            <a:off x="1" y="5109210"/>
            <a:ext cx="9143999" cy="34290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4AD4E-53A8-4549-BC73-E9751C972DC3}"/>
              </a:ext>
            </a:extLst>
          </p:cNvPr>
          <p:cNvSpPr txBox="1"/>
          <p:nvPr userDrawn="1"/>
        </p:nvSpPr>
        <p:spPr>
          <a:xfrm>
            <a:off x="2640252" y="4840907"/>
            <a:ext cx="3863497" cy="169243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pPr lvl="0" algn="ctr"/>
            <a:r>
              <a:rPr lang="en-US" sz="500" kern="1200" dirty="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CREE LIGHTING CONFIDENTIAL &amp; PROPRIETARY © 2019 Cree Lighting, A Company of IDEAL Industries. 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4" r:id="rId2"/>
    <p:sldLayoutId id="2147483686" r:id="rId3"/>
    <p:sldLayoutId id="2147483676" r:id="rId4"/>
    <p:sldLayoutId id="2147483684" r:id="rId5"/>
    <p:sldLayoutId id="2147483677" r:id="rId6"/>
    <p:sldLayoutId id="2147483678" r:id="rId7"/>
    <p:sldLayoutId id="2147483680" r:id="rId8"/>
    <p:sldLayoutId id="2147483681" r:id="rId9"/>
    <p:sldLayoutId id="2147483687" r:id="rId10"/>
  </p:sldLayoutIdLst>
  <p:hf hdr="0" dt="0"/>
  <p:txStyles>
    <p:titleStyle>
      <a:lvl1pPr algn="l" defTabSz="779252" rtl="0" eaLnBrk="1" latinLnBrk="0" hangingPunct="1"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4.wdp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6.wdp"/><Relationship Id="rId5" Type="http://schemas.openxmlformats.org/officeDocument/2006/relationships/image" Target="../media/image31.png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9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1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microsoft.com/office/2007/relationships/hdphoto" Target="../media/hdphoto23.wdp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6.wdp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7" Type="http://schemas.microsoft.com/office/2007/relationships/hdphoto" Target="../media/hdphoto29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microsoft.com/office/2007/relationships/hdphoto" Target="../media/hdphoto28.wdp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31.wdp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3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.bin"/><Relationship Id="rId4" Type="http://schemas.openxmlformats.org/officeDocument/2006/relationships/slide" Target="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0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A307AE-F94A-4F77-BA24-2E0EEB266BCE}"/>
              </a:ext>
            </a:extLst>
          </p:cNvPr>
          <p:cNvSpPr txBox="1"/>
          <p:nvPr/>
        </p:nvSpPr>
        <p:spPr>
          <a:xfrm>
            <a:off x="4804144" y="3486150"/>
            <a:ext cx="3657600" cy="553963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r>
              <a:rPr lang="en-US" sz="1600" b="1" dirty="0">
                <a:solidFill>
                  <a:srgbClr val="00559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Room-side Troffer ODM</a:t>
            </a:r>
          </a:p>
          <a:p>
            <a:pPr algn="r"/>
            <a:r>
              <a:rPr lang="en-US" sz="1400" dirty="0">
                <a:solidFill>
                  <a:srgbClr val="00559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Steve Reich, 4/10/2020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D09613-D005-4F6E-8E7E-B456286C3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1504950"/>
            <a:ext cx="3200400" cy="31886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700CE9D-660B-4929-8AD3-BF98D18E87B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+mj-lt"/>
                <a:cs typeface="+mj-lt"/>
              </a:rPr>
              <a:t>Troffer - End Cap Options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174D091-4FBE-443D-86C7-06D3B5DA1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01328"/>
            <a:ext cx="4040188" cy="47982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 fontScale="77500" lnSpcReduction="20000"/>
          </a:bodyPr>
          <a:lstStyle/>
          <a:p>
            <a:r>
              <a:rPr lang="en-US"/>
              <a:t>Wireless</a:t>
            </a:r>
          </a:p>
          <a:p>
            <a:r>
              <a:rPr lang="en-US"/>
              <a:t>Lutron VIVE or CREE WIM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27E80E4-70A8-427B-9A7E-F12D15DCB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01328"/>
            <a:ext cx="4041775" cy="47982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/>
          <a:p>
            <a:r>
              <a:rPr lang="en-US" sz="1400">
                <a:cs typeface="Arial"/>
              </a:rPr>
              <a:t>Standard (Not Wireless)</a:t>
            </a:r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1CC05-BBA4-4658-943B-9ED1F03DB3DC}"/>
              </a:ext>
            </a:extLst>
          </p:cNvPr>
          <p:cNvSpPr txBox="1"/>
          <p:nvPr/>
        </p:nvSpPr>
        <p:spPr>
          <a:xfrm>
            <a:off x="3581400" y="678452"/>
            <a:ext cx="2133600" cy="3692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800" b="1">
                <a:cs typeface="Roboto Light"/>
              </a:rPr>
              <a:t>Square End Caps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46034-18A1-4477-88D6-B8927C88AF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6499"/>
          <a:stretch/>
        </p:blipFill>
        <p:spPr>
          <a:xfrm>
            <a:off x="4822827" y="1634728"/>
            <a:ext cx="3632822" cy="2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2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963B38-CD2E-47E2-82FB-500DC8F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89" y="1141306"/>
            <a:ext cx="3176237" cy="158168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6580B-5085-406C-ABF8-07A23B61A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End Panels 2pcs/fixture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1x4 Version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2x2/2x4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Back Pan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1x4 Version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2x2 Version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2x4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Removable Tray Assembly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2x2 Version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1x4/2x4 Version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Associated assembly components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9A46F6-F731-40E2-9BDD-50BF9B24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/>
              <a:t>Parts up for Bid for design by turnkey provider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847C3-FB77-4708-9570-D9DC0DB6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48" y="994858"/>
            <a:ext cx="2072941" cy="14351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72C764-9565-421A-A025-43EC786D1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76" y="2722995"/>
            <a:ext cx="4064209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1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E5C04E-51EF-4C89-B8B9-C6E6A6318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8090" y="1099695"/>
            <a:ext cx="1911448" cy="2044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E7735-35DB-42BA-8E3C-1B11104AC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247" y="1868891"/>
            <a:ext cx="5746059" cy="14269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E09623-2040-4F52-99B0-2FE35753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Features – End Panels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68A7F-85CB-4FF5-B4FF-622311F92051}"/>
              </a:ext>
            </a:extLst>
          </p:cNvPr>
          <p:cNvSpPr/>
          <p:nvPr/>
        </p:nvSpPr>
        <p:spPr>
          <a:xfrm>
            <a:off x="2285852" y="2582379"/>
            <a:ext cx="1466850" cy="4975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FE522F-493F-49B7-8086-2886AC5AB6B1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H="1" flipV="1">
            <a:off x="3019277" y="3079889"/>
            <a:ext cx="581025" cy="44799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7D51CA-A1AD-4E6D-8941-FC034E39C12E}"/>
              </a:ext>
            </a:extLst>
          </p:cNvPr>
          <p:cNvSpPr txBox="1"/>
          <p:nvPr/>
        </p:nvSpPr>
        <p:spPr>
          <a:xfrm>
            <a:off x="2762102" y="3527886"/>
            <a:ext cx="1676400" cy="738629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Features Required</a:t>
            </a:r>
          </a:p>
          <a:p>
            <a:pPr algn="ctr"/>
            <a:r>
              <a:rPr lang="en-US" sz="1050">
                <a:cs typeface="Roboto Light"/>
              </a:rPr>
              <a:t>(Locked Design)</a:t>
            </a:r>
          </a:p>
          <a:p>
            <a:pPr algn="ctr"/>
            <a:r>
              <a:rPr lang="en-US" sz="1050">
                <a:cs typeface="Roboto Light"/>
              </a:rPr>
              <a:t>Details to be furnished in design package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B50D8F-CB94-4A76-B827-1D5EF0BBD85D}"/>
              </a:ext>
            </a:extLst>
          </p:cNvPr>
          <p:cNvSpPr/>
          <p:nvPr/>
        </p:nvSpPr>
        <p:spPr>
          <a:xfrm>
            <a:off x="6988029" y="2074780"/>
            <a:ext cx="762000" cy="1066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53E626-CBA3-4039-9226-1A089778D945}"/>
              </a:ext>
            </a:extLst>
          </p:cNvPr>
          <p:cNvSpPr txBox="1"/>
          <p:nvPr/>
        </p:nvSpPr>
        <p:spPr>
          <a:xfrm>
            <a:off x="5748067" y="3511951"/>
            <a:ext cx="2001962" cy="738629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Features Required</a:t>
            </a:r>
          </a:p>
          <a:p>
            <a:pPr algn="ctr"/>
            <a:r>
              <a:rPr lang="en-US" sz="1050">
                <a:cs typeface="Roboto Light"/>
              </a:rPr>
              <a:t>(Semi-Flexible Design)</a:t>
            </a:r>
          </a:p>
          <a:p>
            <a:pPr algn="ctr"/>
            <a:r>
              <a:rPr lang="en-US" sz="1050">
                <a:cs typeface="Roboto Light"/>
              </a:rPr>
              <a:t>Details to be furnished in design package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975A50-9735-40A9-9E88-A61645A643DC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6749048" y="3141580"/>
            <a:ext cx="619981" cy="37037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225AF8-9C8D-4E53-BCED-36FF1D04B12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281545" y="1407882"/>
            <a:ext cx="213732" cy="76728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CF0E949-859A-4D1E-9BCF-4C2F430B774A}"/>
              </a:ext>
            </a:extLst>
          </p:cNvPr>
          <p:cNvSpPr txBox="1"/>
          <p:nvPr/>
        </p:nvSpPr>
        <p:spPr>
          <a:xfrm>
            <a:off x="809477" y="992418"/>
            <a:ext cx="1371600" cy="415464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Features Required</a:t>
            </a:r>
          </a:p>
          <a:p>
            <a:pPr algn="ctr"/>
            <a:r>
              <a:rPr lang="en-US" sz="1050">
                <a:cs typeface="Roboto Light"/>
              </a:rPr>
              <a:t>(Flexible Design)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DD7F40-274B-4C9A-BB37-36B257496C07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2826328" y="1773981"/>
            <a:ext cx="526648" cy="49476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90BCF89-4CFE-4A21-968F-A858D19E13B4}"/>
              </a:ext>
            </a:extLst>
          </p:cNvPr>
          <p:cNvSpPr txBox="1"/>
          <p:nvPr/>
        </p:nvSpPr>
        <p:spPr>
          <a:xfrm>
            <a:off x="2486333" y="1358517"/>
            <a:ext cx="1733285" cy="415464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2X ½” Trade Knockout</a:t>
            </a:r>
          </a:p>
          <a:p>
            <a:pPr algn="ctr"/>
            <a:r>
              <a:rPr lang="en-US" sz="1050">
                <a:cs typeface="Roboto Light"/>
              </a:rPr>
              <a:t>Locate approx. as shown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FA1A53-CA5E-4762-9B77-917CBD5731FD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3310020" y="1773981"/>
            <a:ext cx="42956" cy="4509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F875E8-365C-4696-BED8-3D39A90DCF11}"/>
              </a:ext>
            </a:extLst>
          </p:cNvPr>
          <p:cNvSpPr txBox="1"/>
          <p:nvPr/>
        </p:nvSpPr>
        <p:spPr>
          <a:xfrm>
            <a:off x="4924382" y="1112176"/>
            <a:ext cx="1647368" cy="253881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Chamfer all sharp edges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D2D1DC-80D1-426E-8157-AF0F4646EA2D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483929" y="1366057"/>
            <a:ext cx="264137" cy="80910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610FCA-3A70-4D44-A654-CF5EECB6F193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571750" y="1239117"/>
            <a:ext cx="797279" cy="41119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9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5FD1B3-9958-473D-BBD7-6959FF61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22" y="1980724"/>
            <a:ext cx="3842058" cy="1913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E61607-D6FB-48F0-A62E-DCEA840A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185" y="1830452"/>
            <a:ext cx="3791145" cy="22289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E09623-2040-4F52-99B0-2FE35753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Features – Pans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F0E949-859A-4D1E-9BCF-4C2F430B774A}"/>
              </a:ext>
            </a:extLst>
          </p:cNvPr>
          <p:cNvSpPr txBox="1"/>
          <p:nvPr/>
        </p:nvSpPr>
        <p:spPr>
          <a:xfrm>
            <a:off x="2457598" y="1253405"/>
            <a:ext cx="1371600" cy="577047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1.50” Requirement</a:t>
            </a:r>
          </a:p>
          <a:p>
            <a:pPr algn="ctr"/>
            <a:r>
              <a:rPr lang="en-US" sz="1050">
                <a:cs typeface="Roboto Light"/>
              </a:rPr>
              <a:t>Features Required</a:t>
            </a:r>
          </a:p>
          <a:p>
            <a:pPr algn="ctr"/>
            <a:r>
              <a:rPr lang="en-US" sz="1050">
                <a:cs typeface="Roboto Light"/>
              </a:rPr>
              <a:t>(Flexible Design)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F2798A-76EC-484E-A232-7BA3951F6589}"/>
              </a:ext>
            </a:extLst>
          </p:cNvPr>
          <p:cNvCxnSpPr>
            <a:cxnSpLocks/>
          </p:cNvCxnSpPr>
          <p:nvPr/>
        </p:nvCxnSpPr>
        <p:spPr>
          <a:xfrm>
            <a:off x="3120339" y="2114550"/>
            <a:ext cx="0" cy="649370"/>
          </a:xfrm>
          <a:prstGeom prst="straightConnector1">
            <a:avLst/>
          </a:prstGeom>
          <a:ln w="1905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2AB638-B847-46C3-856A-679B397C562B}"/>
              </a:ext>
            </a:extLst>
          </p:cNvPr>
          <p:cNvCxnSpPr>
            <a:cxnSpLocks/>
          </p:cNvCxnSpPr>
          <p:nvPr/>
        </p:nvCxnSpPr>
        <p:spPr>
          <a:xfrm>
            <a:off x="3120339" y="1830452"/>
            <a:ext cx="0" cy="299589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3717EB-1FA2-40EB-9901-FD91F3913B8E}"/>
              </a:ext>
            </a:extLst>
          </p:cNvPr>
          <p:cNvSpPr txBox="1"/>
          <p:nvPr/>
        </p:nvSpPr>
        <p:spPr>
          <a:xfrm>
            <a:off x="4724400" y="930240"/>
            <a:ext cx="1890451" cy="900212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2X Access Cover Locations</a:t>
            </a:r>
          </a:p>
          <a:p>
            <a:pPr algn="ctr"/>
            <a:r>
              <a:rPr lang="en-US" sz="1050">
                <a:cs typeface="Roboto Light"/>
              </a:rPr>
              <a:t>Must accept existing P/N LHD00752X</a:t>
            </a:r>
          </a:p>
          <a:p>
            <a:pPr algn="ctr"/>
            <a:r>
              <a:rPr lang="en-US" sz="1050">
                <a:cs typeface="Roboto Light"/>
              </a:rPr>
              <a:t>Features Required</a:t>
            </a:r>
            <a:br>
              <a:rPr lang="en-US" sz="1050">
                <a:cs typeface="Roboto Light"/>
              </a:rPr>
            </a:br>
            <a:r>
              <a:rPr lang="en-US" sz="1050">
                <a:cs typeface="Roboto Light"/>
              </a:rPr>
              <a:t>(Design Flexible)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A4510D-7D85-44A2-9864-51135164E289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669626" y="1830452"/>
            <a:ext cx="94161" cy="1182106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0E9C6A-5D52-4FB2-955C-A61CEC9D3DF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614851" y="1380346"/>
            <a:ext cx="810565" cy="958817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DFB6ED-F65B-4C45-9BE7-F245E459EF54}"/>
              </a:ext>
            </a:extLst>
          </p:cNvPr>
          <p:cNvSpPr txBox="1"/>
          <p:nvPr/>
        </p:nvSpPr>
        <p:spPr>
          <a:xfrm>
            <a:off x="190402" y="1369792"/>
            <a:ext cx="1371600" cy="415464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Overall Fixture Height = 4.10” MAX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353198-B783-4774-99DC-1FC3786558F8}"/>
              </a:ext>
            </a:extLst>
          </p:cNvPr>
          <p:cNvCxnSpPr>
            <a:cxnSpLocks/>
          </p:cNvCxnSpPr>
          <p:nvPr/>
        </p:nvCxnSpPr>
        <p:spPr>
          <a:xfrm>
            <a:off x="876387" y="2054310"/>
            <a:ext cx="0" cy="1781248"/>
          </a:xfrm>
          <a:prstGeom prst="straightConnector1">
            <a:avLst/>
          </a:prstGeom>
          <a:ln w="1905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6D928F-D53A-44F5-9EC6-F30795E46D11}"/>
              </a:ext>
            </a:extLst>
          </p:cNvPr>
          <p:cNvCxnSpPr>
            <a:cxnSpLocks/>
          </p:cNvCxnSpPr>
          <p:nvPr/>
        </p:nvCxnSpPr>
        <p:spPr>
          <a:xfrm>
            <a:off x="876387" y="1785256"/>
            <a:ext cx="0" cy="269054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1E5BB61-C4F8-4856-90FF-F119D9EC0462}"/>
              </a:ext>
            </a:extLst>
          </p:cNvPr>
          <p:cNvSpPr txBox="1"/>
          <p:nvPr/>
        </p:nvSpPr>
        <p:spPr>
          <a:xfrm>
            <a:off x="7020133" y="3533134"/>
            <a:ext cx="1890451" cy="415464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4X ½” Trade Knockout</a:t>
            </a:r>
          </a:p>
          <a:p>
            <a:pPr algn="ctr"/>
            <a:r>
              <a:rPr lang="en-US" sz="1050">
                <a:cs typeface="Roboto Light"/>
              </a:rPr>
              <a:t>Locate approx. as shown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8B6453-9BEB-406D-B4C3-F7FEE1B094CC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7587444" y="2673927"/>
            <a:ext cx="377915" cy="859207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20F970-DA69-4AB5-A276-D20FF0CD3AC7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5940077" y="3192408"/>
            <a:ext cx="1080056" cy="548458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ABD6CDB-D043-4B69-8C55-47BE446C5EC6}"/>
              </a:ext>
            </a:extLst>
          </p:cNvPr>
          <p:cNvSpPr txBox="1"/>
          <p:nvPr/>
        </p:nvSpPr>
        <p:spPr>
          <a:xfrm>
            <a:off x="4346330" y="4205829"/>
            <a:ext cx="2095463" cy="577047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Pan angles must be maintained.  Angles shall be furnished as part of design package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5B5D32-DDC0-4C01-81DF-AC8B2FCD3079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5394062" y="3612936"/>
            <a:ext cx="322644" cy="592893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7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0F85CB-1CB4-40E8-AE91-D5EF2283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101" y="1386696"/>
            <a:ext cx="4349899" cy="22606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F876AE-25C1-4D4A-9021-13DE99363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" b="4191"/>
          <a:stretch/>
        </p:blipFill>
        <p:spPr>
          <a:xfrm>
            <a:off x="586375" y="1386696"/>
            <a:ext cx="3903679" cy="2438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E09623-2040-4F52-99B0-2FE35753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Features – Removable Tray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717EB-1FA2-40EB-9901-FD91F3913B8E}"/>
              </a:ext>
            </a:extLst>
          </p:cNvPr>
          <p:cNvSpPr txBox="1"/>
          <p:nvPr/>
        </p:nvSpPr>
        <p:spPr>
          <a:xfrm>
            <a:off x="2230245" y="971550"/>
            <a:ext cx="1998842" cy="900212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Actual Driver, EB and Accessory matrix shall be conveyed with design package</a:t>
            </a:r>
            <a:br>
              <a:rPr lang="en-US" sz="1050">
                <a:cs typeface="Roboto Light"/>
              </a:rPr>
            </a:br>
            <a:r>
              <a:rPr lang="en-US" sz="1050">
                <a:cs typeface="Roboto Light"/>
              </a:rPr>
              <a:t>(Design Flexible)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A4510D-7D85-44A2-9864-51135164E28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590802" y="1871762"/>
            <a:ext cx="638864" cy="699988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F08E7A-66D5-487A-9D5A-98A73FB8E0E0}"/>
              </a:ext>
            </a:extLst>
          </p:cNvPr>
          <p:cNvSpPr txBox="1"/>
          <p:nvPr/>
        </p:nvSpPr>
        <p:spPr>
          <a:xfrm>
            <a:off x="5105400" y="3181350"/>
            <a:ext cx="2038815" cy="577047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Design package shall have LED board mounting locations and physical extents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7CECDF-BDB6-41D9-A7E0-A8B4F258AE0A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2266950"/>
            <a:ext cx="228600" cy="914400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A896AC-DA5C-4927-91E3-20334EAF96BA}"/>
              </a:ext>
            </a:extLst>
          </p:cNvPr>
          <p:cNvSpPr/>
          <p:nvPr/>
        </p:nvSpPr>
        <p:spPr>
          <a:xfrm>
            <a:off x="1008826" y="908046"/>
            <a:ext cx="223074" cy="895354"/>
          </a:xfrm>
          <a:custGeom>
            <a:avLst/>
            <a:gdLst>
              <a:gd name="connsiteX0" fmla="*/ 140524 w 223074"/>
              <a:gd name="connsiteY0" fmla="*/ 895354 h 895354"/>
              <a:gd name="connsiteX1" fmla="*/ 824 w 223074"/>
              <a:gd name="connsiteY1" fmla="*/ 381004 h 895354"/>
              <a:gd name="connsiteX2" fmla="*/ 197674 w 223074"/>
              <a:gd name="connsiteY2" fmla="*/ 254004 h 895354"/>
              <a:gd name="connsiteX3" fmla="*/ 223074 w 223074"/>
              <a:gd name="connsiteY3" fmla="*/ 4 h 89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074" h="895354">
                <a:moveTo>
                  <a:pt x="140524" y="895354"/>
                </a:moveTo>
                <a:cubicBezTo>
                  <a:pt x="65911" y="691625"/>
                  <a:pt x="-8701" y="487896"/>
                  <a:pt x="824" y="381004"/>
                </a:cubicBezTo>
                <a:cubicBezTo>
                  <a:pt x="10349" y="274112"/>
                  <a:pt x="160632" y="317504"/>
                  <a:pt x="197674" y="254004"/>
                </a:cubicBezTo>
                <a:cubicBezTo>
                  <a:pt x="234716" y="190504"/>
                  <a:pt x="176507" y="-1054"/>
                  <a:pt x="223074" y="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D43ECE3-FAAC-4CDA-8351-D22193271CB1}"/>
              </a:ext>
            </a:extLst>
          </p:cNvPr>
          <p:cNvSpPr/>
          <p:nvPr/>
        </p:nvSpPr>
        <p:spPr>
          <a:xfrm>
            <a:off x="3736944" y="2448491"/>
            <a:ext cx="223074" cy="895354"/>
          </a:xfrm>
          <a:custGeom>
            <a:avLst/>
            <a:gdLst>
              <a:gd name="connsiteX0" fmla="*/ 140524 w 223074"/>
              <a:gd name="connsiteY0" fmla="*/ 895354 h 895354"/>
              <a:gd name="connsiteX1" fmla="*/ 824 w 223074"/>
              <a:gd name="connsiteY1" fmla="*/ 381004 h 895354"/>
              <a:gd name="connsiteX2" fmla="*/ 197674 w 223074"/>
              <a:gd name="connsiteY2" fmla="*/ 254004 h 895354"/>
              <a:gd name="connsiteX3" fmla="*/ 223074 w 223074"/>
              <a:gd name="connsiteY3" fmla="*/ 4 h 89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074" h="895354">
                <a:moveTo>
                  <a:pt x="140524" y="895354"/>
                </a:moveTo>
                <a:cubicBezTo>
                  <a:pt x="65911" y="691625"/>
                  <a:pt x="-8701" y="487896"/>
                  <a:pt x="824" y="381004"/>
                </a:cubicBezTo>
                <a:cubicBezTo>
                  <a:pt x="10349" y="274112"/>
                  <a:pt x="160632" y="317504"/>
                  <a:pt x="197674" y="254004"/>
                </a:cubicBezTo>
                <a:cubicBezTo>
                  <a:pt x="234716" y="190504"/>
                  <a:pt x="176507" y="-1054"/>
                  <a:pt x="223074" y="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B1299C-71CC-4FAC-BEE4-F2107379BBD5}"/>
              </a:ext>
            </a:extLst>
          </p:cNvPr>
          <p:cNvSpPr txBox="1"/>
          <p:nvPr/>
        </p:nvSpPr>
        <p:spPr>
          <a:xfrm>
            <a:off x="482819" y="3110156"/>
            <a:ext cx="1890451" cy="738629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2X Detachable &amp; Tool-less Safety Tethers</a:t>
            </a:r>
          </a:p>
          <a:p>
            <a:pPr algn="ctr"/>
            <a:r>
              <a:rPr lang="en-US" sz="1050">
                <a:cs typeface="Roboto Light"/>
              </a:rPr>
              <a:t>Features Required</a:t>
            </a:r>
            <a:br>
              <a:rPr lang="en-US" sz="1050">
                <a:cs typeface="Roboto Light"/>
              </a:rPr>
            </a:br>
            <a:r>
              <a:rPr lang="en-US" sz="1050">
                <a:cs typeface="Roboto Light"/>
              </a:rPr>
              <a:t>(Design Flexible)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5F937A-193E-4495-A6A4-6A81C52C64EE}"/>
              </a:ext>
            </a:extLst>
          </p:cNvPr>
          <p:cNvCxnSpPr>
            <a:cxnSpLocks/>
          </p:cNvCxnSpPr>
          <p:nvPr/>
        </p:nvCxnSpPr>
        <p:spPr>
          <a:xfrm flipH="1" flipV="1">
            <a:off x="1143000" y="1844675"/>
            <a:ext cx="228600" cy="1265481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2572F1-368F-4E09-941B-7976DC56F8B2}"/>
              </a:ext>
            </a:extLst>
          </p:cNvPr>
          <p:cNvCxnSpPr>
            <a:cxnSpLocks/>
          </p:cNvCxnSpPr>
          <p:nvPr/>
        </p:nvCxnSpPr>
        <p:spPr>
          <a:xfrm flipV="1">
            <a:off x="2359598" y="3218399"/>
            <a:ext cx="1428218" cy="428912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5CC1F5-A236-4A41-A527-795357FF1285}"/>
              </a:ext>
            </a:extLst>
          </p:cNvPr>
          <p:cNvSpPr txBox="1"/>
          <p:nvPr/>
        </p:nvSpPr>
        <p:spPr>
          <a:xfrm>
            <a:off x="6239107" y="959732"/>
            <a:ext cx="2142893" cy="577047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Removable tray design for integration with retention clips</a:t>
            </a:r>
            <a:br>
              <a:rPr lang="en-US" sz="1050">
                <a:cs typeface="Roboto Light"/>
              </a:rPr>
            </a:br>
            <a:r>
              <a:rPr lang="en-US" sz="1050">
                <a:cs typeface="Roboto Light"/>
              </a:rPr>
              <a:t>(Design Flexible)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0AB335-B2C2-47A2-8291-DDCD79ACCFA5}"/>
              </a:ext>
            </a:extLst>
          </p:cNvPr>
          <p:cNvCxnSpPr>
            <a:cxnSpLocks/>
          </p:cNvCxnSpPr>
          <p:nvPr/>
        </p:nvCxnSpPr>
        <p:spPr>
          <a:xfrm>
            <a:off x="7279435" y="1536779"/>
            <a:ext cx="169580" cy="1034971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59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D94DF-67D3-43C9-870E-0DF85A3B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13" y="593725"/>
            <a:ext cx="3025834" cy="3437462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9CDAC05-B87A-401F-9F69-955BD9E8E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Quick Release Assembly Requirements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Must be tool-less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Safety tethered on back side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Completely removable from room-side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Quick disconnects for any wire harnesses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Safely support the weight of LED Driver, EB and Transformer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Cannot interfere with existing lens profiles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Cannot create shadows on lens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Removable Assembly Suggestions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Hardened steel quick release clips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 err="1"/>
              <a:t>Slot+Tab</a:t>
            </a:r>
            <a:r>
              <a:rPr lang="en-US"/>
              <a:t> lanced sheet metal between tray and pan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Slide locking action</a:t>
            </a:r>
          </a:p>
          <a:p>
            <a:pPr marL="561076" lvl="1" indent="-171450">
              <a:buFont typeface="Arial" panose="020B0604020202020204" pitchFamily="34" charset="0"/>
              <a:buChar char="•"/>
            </a:pPr>
            <a:r>
              <a:rPr lang="en-US"/>
              <a:t>Side hinged 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E09623-2040-4F52-99B0-2FE35753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Features – Removable Tray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717EB-1FA2-40EB-9901-FD91F3913B8E}"/>
              </a:ext>
            </a:extLst>
          </p:cNvPr>
          <p:cNvSpPr txBox="1"/>
          <p:nvPr/>
        </p:nvSpPr>
        <p:spPr>
          <a:xfrm>
            <a:off x="3900749" y="1000126"/>
            <a:ext cx="1890451" cy="577047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50">
                <a:cs typeface="Roboto Light"/>
              </a:rPr>
              <a:t>Quick Release Assembly</a:t>
            </a:r>
          </a:p>
          <a:p>
            <a:pPr algn="ctr"/>
            <a:r>
              <a:rPr lang="en-US" sz="1050">
                <a:cs typeface="Roboto Light"/>
              </a:rPr>
              <a:t>Features Required</a:t>
            </a:r>
            <a:br>
              <a:rPr lang="en-US" sz="1050">
                <a:cs typeface="Roboto Light"/>
              </a:rPr>
            </a:br>
            <a:r>
              <a:rPr lang="en-US" sz="1050">
                <a:cs typeface="Roboto Light"/>
              </a:rPr>
              <a:t>(Design Flexible)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A4510D-7D85-44A2-9864-51135164E289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845975" y="1577173"/>
            <a:ext cx="1173825" cy="689777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68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ADEC693-A1ED-474A-8A26-00EB9C107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8600" y="4177194"/>
            <a:ext cx="1143000" cy="352424"/>
          </a:xfrm>
        </p:spPr>
        <p:txBody>
          <a:bodyPr/>
          <a:lstStyle/>
          <a:p>
            <a:pPr algn="ctr"/>
            <a:r>
              <a:rPr lang="en-US" sz="1600" b="1"/>
              <a:t>Side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600" b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2X2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1D44E0-CE4B-47E1-9A8E-7BFFC260DF6C}"/>
              </a:ext>
            </a:extLst>
          </p:cNvPr>
          <p:cNvSpPr txBox="1">
            <a:spLocks/>
          </p:cNvSpPr>
          <p:nvPr/>
        </p:nvSpPr>
        <p:spPr>
          <a:xfrm>
            <a:off x="6506583" y="4175234"/>
            <a:ext cx="1143000" cy="352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Front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en-US" sz="1600" b="1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23A3691-B209-4F1C-9F0F-0383B998BF4B}"/>
              </a:ext>
            </a:extLst>
          </p:cNvPr>
          <p:cNvSpPr txBox="1">
            <a:spLocks/>
          </p:cNvSpPr>
          <p:nvPr/>
        </p:nvSpPr>
        <p:spPr>
          <a:xfrm>
            <a:off x="1392466" y="4175234"/>
            <a:ext cx="1143000" cy="352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Top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en-US" sz="1600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F5C99D-0050-4798-840F-FD23D236B2FE}"/>
              </a:ext>
            </a:extLst>
          </p:cNvPr>
          <p:cNvCxnSpPr>
            <a:cxnSpLocks/>
          </p:cNvCxnSpPr>
          <p:nvPr/>
        </p:nvCxnSpPr>
        <p:spPr>
          <a:xfrm>
            <a:off x="3844521" y="2816012"/>
            <a:ext cx="0" cy="12035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263C2B-8AD0-4646-ACE4-3F0B0BB74F5D}"/>
              </a:ext>
            </a:extLst>
          </p:cNvPr>
          <p:cNvCxnSpPr>
            <a:cxnSpLocks/>
          </p:cNvCxnSpPr>
          <p:nvPr/>
        </p:nvCxnSpPr>
        <p:spPr>
          <a:xfrm flipV="1">
            <a:off x="3844521" y="1123950"/>
            <a:ext cx="0" cy="1143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649402-0696-4D6A-A3D0-889AE8C244F0}"/>
              </a:ext>
            </a:extLst>
          </p:cNvPr>
          <p:cNvSpPr txBox="1"/>
          <p:nvPr/>
        </p:nvSpPr>
        <p:spPr>
          <a:xfrm>
            <a:off x="3505200" y="2338719"/>
            <a:ext cx="734922" cy="461631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200">
                <a:cs typeface="Roboto Light"/>
              </a:rPr>
              <a:t>604mm/</a:t>
            </a:r>
            <a:br>
              <a:rPr lang="en-US" sz="1200">
                <a:cs typeface="Roboto Light"/>
              </a:rPr>
            </a:br>
            <a:r>
              <a:rPr lang="en-US" sz="1200">
                <a:cs typeface="Roboto Light"/>
              </a:rPr>
              <a:t>23.8”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8F442E-2FCD-4008-B50B-4B61A267ED3B}"/>
              </a:ext>
            </a:extLst>
          </p:cNvPr>
          <p:cNvCxnSpPr>
            <a:cxnSpLocks/>
          </p:cNvCxnSpPr>
          <p:nvPr/>
        </p:nvCxnSpPr>
        <p:spPr>
          <a:xfrm flipH="1">
            <a:off x="5629870" y="743642"/>
            <a:ext cx="11425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549B95-25D0-42A2-9EB8-3BBBCC4F46BC}"/>
              </a:ext>
            </a:extLst>
          </p:cNvPr>
          <p:cNvSpPr txBox="1"/>
          <p:nvPr/>
        </p:nvSpPr>
        <p:spPr>
          <a:xfrm>
            <a:off x="6746723" y="525991"/>
            <a:ext cx="796521" cy="461631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200">
                <a:cs typeface="Roboto Light"/>
              </a:rPr>
              <a:t>603mm/</a:t>
            </a:r>
            <a:br>
              <a:rPr lang="en-US" sz="1200">
                <a:cs typeface="Roboto Light"/>
              </a:rPr>
            </a:br>
            <a:r>
              <a:rPr lang="en-US" sz="1200">
                <a:cs typeface="Roboto Light"/>
              </a:rPr>
              <a:t>23.7”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78CB90-6B0F-4F97-B179-A7886153FF0C}"/>
              </a:ext>
            </a:extLst>
          </p:cNvPr>
          <p:cNvCxnSpPr>
            <a:cxnSpLocks/>
          </p:cNvCxnSpPr>
          <p:nvPr/>
        </p:nvCxnSpPr>
        <p:spPr>
          <a:xfrm>
            <a:off x="7568922" y="743642"/>
            <a:ext cx="111787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CD8030-F6B9-4DAE-99A5-9C1AFABB9DFE}"/>
              </a:ext>
            </a:extLst>
          </p:cNvPr>
          <p:cNvCxnSpPr>
            <a:cxnSpLocks/>
          </p:cNvCxnSpPr>
          <p:nvPr/>
        </p:nvCxnSpPr>
        <p:spPr>
          <a:xfrm flipH="1">
            <a:off x="4343400" y="953543"/>
            <a:ext cx="5334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26CD54-4AF3-4802-9EFD-14751FBD6010}"/>
              </a:ext>
            </a:extLst>
          </p:cNvPr>
          <p:cNvSpPr txBox="1"/>
          <p:nvPr/>
        </p:nvSpPr>
        <p:spPr>
          <a:xfrm>
            <a:off x="4105685" y="463074"/>
            <a:ext cx="1045257" cy="276965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200">
                <a:cs typeface="Roboto Light"/>
              </a:rPr>
              <a:t>104mm/4.1”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2EAA2-D2E4-471F-81B7-64E8F9AF0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9366" y="959893"/>
            <a:ext cx="3217433" cy="3260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A4226-A089-4C2A-8677-CE7B37E0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128" y="1062697"/>
            <a:ext cx="777464" cy="3158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173FED-8C72-4616-9304-B7C33A055F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6329" t="3348" r="4215" b="3153"/>
          <a:stretch/>
        </p:blipFill>
        <p:spPr>
          <a:xfrm>
            <a:off x="457201" y="1069047"/>
            <a:ext cx="3068864" cy="30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8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2C3E8-FEF7-4996-9C6D-FCB4A3003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03" y="1402459"/>
            <a:ext cx="4419827" cy="27115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2X2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476114-C61B-4089-82CE-A91B2DA6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5300" y="1029452"/>
            <a:ext cx="4860633" cy="31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1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ADEC693-A1ED-474A-8A26-00EB9C107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00500" y="4520456"/>
            <a:ext cx="1143000" cy="352424"/>
          </a:xfrm>
        </p:spPr>
        <p:txBody>
          <a:bodyPr/>
          <a:lstStyle/>
          <a:p>
            <a:pPr algn="ctr"/>
            <a:r>
              <a:rPr lang="en-US" sz="1600" b="1"/>
              <a:t>Side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600" b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1X4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1D44E0-CE4B-47E1-9A8E-7BFFC260DF6C}"/>
              </a:ext>
            </a:extLst>
          </p:cNvPr>
          <p:cNvSpPr txBox="1">
            <a:spLocks/>
          </p:cNvSpPr>
          <p:nvPr/>
        </p:nvSpPr>
        <p:spPr>
          <a:xfrm>
            <a:off x="6505553" y="4503366"/>
            <a:ext cx="1143000" cy="352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Front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en-US" sz="1600" b="1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23A3691-B209-4F1C-9F0F-0383B998BF4B}"/>
              </a:ext>
            </a:extLst>
          </p:cNvPr>
          <p:cNvSpPr txBox="1">
            <a:spLocks/>
          </p:cNvSpPr>
          <p:nvPr/>
        </p:nvSpPr>
        <p:spPr>
          <a:xfrm>
            <a:off x="1392466" y="4503366"/>
            <a:ext cx="1143000" cy="352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Top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en-US" sz="1600" b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DC1BDD-654C-4FAA-976D-762B13006D50}"/>
              </a:ext>
            </a:extLst>
          </p:cNvPr>
          <p:cNvCxnSpPr>
            <a:cxnSpLocks/>
          </p:cNvCxnSpPr>
          <p:nvPr/>
        </p:nvCxnSpPr>
        <p:spPr>
          <a:xfrm>
            <a:off x="3429000" y="2763836"/>
            <a:ext cx="0" cy="17395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4EF34C-2E10-4127-AA6C-625FC43C65C3}"/>
              </a:ext>
            </a:extLst>
          </p:cNvPr>
          <p:cNvCxnSpPr>
            <a:cxnSpLocks/>
          </p:cNvCxnSpPr>
          <p:nvPr/>
        </p:nvCxnSpPr>
        <p:spPr>
          <a:xfrm flipV="1">
            <a:off x="3429000" y="593725"/>
            <a:ext cx="0" cy="16210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016064-EC88-4307-BD77-9447CB19862B}"/>
              </a:ext>
            </a:extLst>
          </p:cNvPr>
          <p:cNvSpPr txBox="1"/>
          <p:nvPr/>
        </p:nvSpPr>
        <p:spPr>
          <a:xfrm>
            <a:off x="2971800" y="2286543"/>
            <a:ext cx="863690" cy="461631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200">
                <a:cs typeface="Roboto Light"/>
              </a:rPr>
              <a:t>1,213mm</a:t>
            </a:r>
            <a:br>
              <a:rPr lang="en-US" sz="1200">
                <a:cs typeface="Roboto Light"/>
              </a:rPr>
            </a:br>
            <a:r>
              <a:rPr lang="en-US" sz="1200">
                <a:cs typeface="Roboto Light"/>
              </a:rPr>
              <a:t>47.8”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58890-44BA-48BD-8BE5-FA7454BAD96A}"/>
              </a:ext>
            </a:extLst>
          </p:cNvPr>
          <p:cNvSpPr txBox="1"/>
          <p:nvPr/>
        </p:nvSpPr>
        <p:spPr>
          <a:xfrm>
            <a:off x="6576388" y="88412"/>
            <a:ext cx="1101321" cy="276965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200">
                <a:cs typeface="Roboto Light"/>
              </a:rPr>
              <a:t>298mm/11.8”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577DF0-8214-48C9-9145-C7A35F6A2271}"/>
              </a:ext>
            </a:extLst>
          </p:cNvPr>
          <p:cNvCxnSpPr>
            <a:cxnSpLocks/>
          </p:cNvCxnSpPr>
          <p:nvPr/>
        </p:nvCxnSpPr>
        <p:spPr>
          <a:xfrm>
            <a:off x="6629400" y="451591"/>
            <a:ext cx="995299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6523B2-9696-49E1-A839-C58F751C294A}"/>
              </a:ext>
            </a:extLst>
          </p:cNvPr>
          <p:cNvCxnSpPr>
            <a:cxnSpLocks/>
          </p:cNvCxnSpPr>
          <p:nvPr/>
        </p:nvCxnSpPr>
        <p:spPr>
          <a:xfrm flipH="1">
            <a:off x="4354943" y="438150"/>
            <a:ext cx="3810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5AD02D-9B67-4A82-84D6-A825EC580102}"/>
              </a:ext>
            </a:extLst>
          </p:cNvPr>
          <p:cNvSpPr txBox="1"/>
          <p:nvPr/>
        </p:nvSpPr>
        <p:spPr>
          <a:xfrm>
            <a:off x="4038600" y="71067"/>
            <a:ext cx="1044486" cy="276965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200">
                <a:cs typeface="Roboto Light"/>
              </a:rPr>
              <a:t>104mm/4.1”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A237F-C546-468B-9290-ED659398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0035" y="521204"/>
            <a:ext cx="1213969" cy="4023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E7B3A-9820-4F57-B1D2-D83F24462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1051" y="506181"/>
            <a:ext cx="558109" cy="4102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B1B57-1097-44CF-A467-438EDC92F0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7608"/>
          <a:stretch/>
        </p:blipFill>
        <p:spPr>
          <a:xfrm>
            <a:off x="1386365" y="474874"/>
            <a:ext cx="1052036" cy="40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0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1X4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F6AA8-150C-463F-9968-39E1422FF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5016" y="645299"/>
            <a:ext cx="4369025" cy="3657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90E4F8-4679-4620-BC36-0FD9B7C07B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4120" t="3903" r="6693"/>
          <a:stretch/>
        </p:blipFill>
        <p:spPr>
          <a:xfrm>
            <a:off x="39959" y="1174596"/>
            <a:ext cx="4780156" cy="31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37D573-64C5-483F-A4EB-4EBAC7753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292100" indent="-292100"/>
            <a:r>
              <a:rPr lang="en-US">
                <a:cs typeface="Arial"/>
              </a:rPr>
              <a:t>Cree lighting is looking for:</a:t>
            </a:r>
          </a:p>
          <a:p>
            <a:pPr lvl="1"/>
            <a:r>
              <a:rPr lang="en-US">
                <a:cs typeface="Arial"/>
              </a:rPr>
              <a:t>Design Engineering and production tooling for the sheetmetal components of our new troffer lineup</a:t>
            </a:r>
          </a:p>
          <a:p>
            <a:pPr marL="633095" lvl="1" indent="-243205"/>
            <a:r>
              <a:rPr lang="en-US">
                <a:cs typeface="Arial"/>
              </a:rPr>
              <a:t>This Includes</a:t>
            </a:r>
          </a:p>
          <a:p>
            <a:pPr marL="973455" lvl="2" indent="-194310"/>
            <a:r>
              <a:rPr lang="en-US">
                <a:cs typeface="Arial"/>
              </a:rPr>
              <a:t>Backpans</a:t>
            </a:r>
          </a:p>
          <a:p>
            <a:pPr marL="973455" lvl="2" indent="-194310"/>
            <a:r>
              <a:rPr lang="en-US">
                <a:cs typeface="Arial"/>
              </a:rPr>
              <a:t>Endpanels</a:t>
            </a:r>
          </a:p>
          <a:p>
            <a:pPr marL="973455" lvl="2" indent="-194310"/>
            <a:r>
              <a:rPr lang="en-US">
                <a:cs typeface="Arial"/>
              </a:rPr>
              <a:t>Center LED trays</a:t>
            </a:r>
          </a:p>
          <a:p>
            <a:pPr marL="633095" lvl="1" indent="-243205"/>
            <a:r>
              <a:rPr lang="en-US">
                <a:cs typeface="Arial"/>
              </a:rPr>
              <a:t>Not included</a:t>
            </a:r>
          </a:p>
          <a:p>
            <a:pPr marL="973455" lvl="2" indent="-194310"/>
            <a:r>
              <a:rPr lang="en-US">
                <a:cs typeface="Arial"/>
              </a:rPr>
              <a:t>Plastic injection molded endcaps</a:t>
            </a:r>
          </a:p>
          <a:p>
            <a:pPr marL="973455" lvl="2" indent="-194310"/>
            <a:r>
              <a:rPr lang="en-US">
                <a:cs typeface="Arial"/>
              </a:rPr>
              <a:t>Extruded diffusion lenses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83225-E448-49C1-B52C-D700EC1D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>
                <a:cs typeface="Arial"/>
              </a:rPr>
              <a:t>Scope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88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ADEC693-A1ED-474A-8A26-00EB9C107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8600" y="4326310"/>
            <a:ext cx="1143000" cy="352424"/>
          </a:xfrm>
        </p:spPr>
        <p:txBody>
          <a:bodyPr/>
          <a:lstStyle/>
          <a:p>
            <a:pPr algn="ctr"/>
            <a:r>
              <a:rPr lang="en-US" sz="1600" b="1"/>
              <a:t>Side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600" b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2X4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1D44E0-CE4B-47E1-9A8E-7BFFC260DF6C}"/>
              </a:ext>
            </a:extLst>
          </p:cNvPr>
          <p:cNvSpPr txBox="1">
            <a:spLocks/>
          </p:cNvSpPr>
          <p:nvPr/>
        </p:nvSpPr>
        <p:spPr>
          <a:xfrm>
            <a:off x="6505553" y="4324350"/>
            <a:ext cx="1143000" cy="352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Front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en-US" sz="1600" b="1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23A3691-B209-4F1C-9F0F-0383B998BF4B}"/>
              </a:ext>
            </a:extLst>
          </p:cNvPr>
          <p:cNvSpPr txBox="1">
            <a:spLocks/>
          </p:cNvSpPr>
          <p:nvPr/>
        </p:nvSpPr>
        <p:spPr>
          <a:xfrm>
            <a:off x="1392466" y="4324350"/>
            <a:ext cx="1143000" cy="352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Top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en-US" sz="1600" b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51D699-3532-455C-AEBD-C17F6ABB7728}"/>
              </a:ext>
            </a:extLst>
          </p:cNvPr>
          <p:cNvCxnSpPr>
            <a:cxnSpLocks/>
          </p:cNvCxnSpPr>
          <p:nvPr/>
        </p:nvCxnSpPr>
        <p:spPr>
          <a:xfrm>
            <a:off x="3657600" y="2716841"/>
            <a:ext cx="0" cy="1455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530F59-3249-45F8-980A-965E1D9D1606}"/>
              </a:ext>
            </a:extLst>
          </p:cNvPr>
          <p:cNvCxnSpPr>
            <a:cxnSpLocks/>
          </p:cNvCxnSpPr>
          <p:nvPr/>
        </p:nvCxnSpPr>
        <p:spPr>
          <a:xfrm flipV="1">
            <a:off x="3657600" y="736483"/>
            <a:ext cx="0" cy="14312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999885-31A1-4280-8FF8-DCB1D381C0DC}"/>
              </a:ext>
            </a:extLst>
          </p:cNvPr>
          <p:cNvSpPr txBox="1"/>
          <p:nvPr/>
        </p:nvSpPr>
        <p:spPr>
          <a:xfrm>
            <a:off x="3242079" y="2190750"/>
            <a:ext cx="872721" cy="461631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200">
                <a:cs typeface="Roboto Light"/>
              </a:rPr>
              <a:t>1,213mm</a:t>
            </a:r>
            <a:br>
              <a:rPr lang="en-US" sz="1200">
                <a:cs typeface="Roboto Light"/>
              </a:rPr>
            </a:br>
            <a:r>
              <a:rPr lang="en-US" sz="1200">
                <a:cs typeface="Roboto Light"/>
              </a:rPr>
              <a:t>47.8”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274DB-8CBC-4A74-BC46-AF2F32F86C07}"/>
              </a:ext>
            </a:extLst>
          </p:cNvPr>
          <p:cNvSpPr txBox="1"/>
          <p:nvPr/>
        </p:nvSpPr>
        <p:spPr>
          <a:xfrm>
            <a:off x="6694030" y="233813"/>
            <a:ext cx="766045" cy="461631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200">
                <a:cs typeface="Roboto Light"/>
              </a:rPr>
              <a:t>603mm/23.7”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FF0B61-189B-4A07-B1C0-BFBB0B26B4C3}"/>
              </a:ext>
            </a:extLst>
          </p:cNvPr>
          <p:cNvCxnSpPr>
            <a:cxnSpLocks/>
          </p:cNvCxnSpPr>
          <p:nvPr/>
        </p:nvCxnSpPr>
        <p:spPr>
          <a:xfrm flipV="1">
            <a:off x="7399113" y="516566"/>
            <a:ext cx="52568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FD634-1907-4FC8-8DE4-A771E6799F02}"/>
              </a:ext>
            </a:extLst>
          </p:cNvPr>
          <p:cNvCxnSpPr>
            <a:cxnSpLocks/>
          </p:cNvCxnSpPr>
          <p:nvPr/>
        </p:nvCxnSpPr>
        <p:spPr>
          <a:xfrm flipH="1">
            <a:off x="4419600" y="576357"/>
            <a:ext cx="30480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888709-7508-4D5D-89D7-D3014008D6E4}"/>
              </a:ext>
            </a:extLst>
          </p:cNvPr>
          <p:cNvSpPr txBox="1"/>
          <p:nvPr/>
        </p:nvSpPr>
        <p:spPr>
          <a:xfrm>
            <a:off x="4083250" y="187664"/>
            <a:ext cx="1066800" cy="276965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200">
                <a:cs typeface="Roboto Light"/>
              </a:rPr>
              <a:t>104mm/4.1”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DABB6-0715-4775-AD34-7DC0808013C7}"/>
              </a:ext>
            </a:extLst>
          </p:cNvPr>
          <p:cNvCxnSpPr>
            <a:cxnSpLocks/>
          </p:cNvCxnSpPr>
          <p:nvPr/>
        </p:nvCxnSpPr>
        <p:spPr>
          <a:xfrm flipH="1">
            <a:off x="6248400" y="510073"/>
            <a:ext cx="540525" cy="1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2084206-8142-4B99-96CC-42243A194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1329" y="672913"/>
            <a:ext cx="1911448" cy="3632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A29D3F-5770-4906-9A49-914835C3B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5558" y="684869"/>
            <a:ext cx="501676" cy="3587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F813B-E986-47F4-81A7-E8CA22C059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5978"/>
          <a:stretch/>
        </p:blipFill>
        <p:spPr>
          <a:xfrm>
            <a:off x="992366" y="626968"/>
            <a:ext cx="1827032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7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CED45-7229-4E36-AE1F-D1847EE0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5281" b="7029"/>
          <a:stretch/>
        </p:blipFill>
        <p:spPr>
          <a:xfrm>
            <a:off x="4413973" y="666651"/>
            <a:ext cx="4733795" cy="32766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CE1E4-7AEF-4656-A652-9D9DD744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3357" r="3144"/>
          <a:stretch/>
        </p:blipFill>
        <p:spPr>
          <a:xfrm>
            <a:off x="0" y="1345580"/>
            <a:ext cx="4584987" cy="28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79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8DE89F-5D2D-447E-9EBA-3E333C2C8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292100" indent="-292100"/>
            <a:r>
              <a:rPr lang="en-US">
                <a:cs typeface="Arial"/>
              </a:rPr>
              <a:t>Beyond the design details in notes (in red previously)</a:t>
            </a:r>
          </a:p>
          <a:p>
            <a:pPr marL="633095" lvl="1" indent="-243205"/>
            <a:r>
              <a:rPr lang="en-US">
                <a:cs typeface="Arial"/>
              </a:rPr>
              <a:t>PRS details for driver/EB/accessory options</a:t>
            </a:r>
          </a:p>
          <a:p>
            <a:pPr marL="633095" lvl="1" indent="-243205"/>
            <a:r>
              <a:rPr lang="en-US">
                <a:cs typeface="Arial"/>
              </a:rPr>
              <a:t>Any pertinent thermal constraints for the driver enclosure portion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C68BC4-2DA7-4026-A778-71AA5D2B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>
                <a:cs typeface="Arial"/>
              </a:rPr>
              <a:t>Design package details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21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905070-479D-45F2-817C-26685FA6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3" y="2297588"/>
            <a:ext cx="8414418" cy="254489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FA9C74-C814-45A6-9E31-9D5DE694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73" y="771464"/>
            <a:ext cx="8165991" cy="417195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This slide identifies the critical electrical components that need to be mounted on the driver side of </a:t>
            </a:r>
            <a:r>
              <a:rPr lang="en-US" sz="1400" dirty="0">
                <a:hlinkClick r:id="rId4" action="ppaction://hlinksldjump"/>
              </a:rPr>
              <a:t>LED/Driver tray</a:t>
            </a:r>
            <a:r>
              <a:rPr lang="en-US" sz="1400" dirty="0"/>
              <a:t>. It includes 1) LED driver, 2) EB driver, 3) GTDU, 4) SR bridge. Here is the guidance.</a:t>
            </a:r>
          </a:p>
          <a:p>
            <a:pPr>
              <a:spcBef>
                <a:spcPts val="1200"/>
              </a:spcBef>
            </a:pPr>
            <a:r>
              <a:rPr lang="en-US" sz="1400" dirty="0"/>
              <a:t>Design mounting options on the LED/driver tray to enable the combos below.</a:t>
            </a:r>
          </a:p>
          <a:p>
            <a:r>
              <a:rPr lang="en-US" sz="1400" dirty="0"/>
              <a:t>Meet the UL compliance requirement handling the max weight.</a:t>
            </a:r>
          </a:p>
          <a:p>
            <a:r>
              <a:rPr lang="en-US" sz="1400" dirty="0"/>
              <a:t>Test the worst thermal condition (</a:t>
            </a:r>
            <a:r>
              <a:rPr lang="en-US" sz="1400" dirty="0">
                <a:solidFill>
                  <a:schemeClr val="accent6"/>
                </a:solidFill>
              </a:rPr>
              <a:t>red</a:t>
            </a:r>
            <a:r>
              <a:rPr lang="en-US" sz="1400" dirty="0"/>
              <a:t> arrow).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E62C6-EC19-4A89-AD84-367D1DE5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9550"/>
            <a:ext cx="8458200" cy="381000"/>
          </a:xfrm>
        </p:spPr>
        <p:txBody>
          <a:bodyPr/>
          <a:lstStyle/>
          <a:p>
            <a:r>
              <a:rPr lang="en-US" dirty="0"/>
              <a:t>Electrical Components on the LED/Driver Tray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D8A81-72D1-4AB1-9B36-E88F06BEF0C2}"/>
              </a:ext>
            </a:extLst>
          </p:cNvPr>
          <p:cNvSpPr txBox="1"/>
          <p:nvPr/>
        </p:nvSpPr>
        <p:spPr>
          <a:xfrm>
            <a:off x="7553405" y="123068"/>
            <a:ext cx="1423220" cy="5077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0" tIns="45703" rIns="91410" bIns="45703" rtlCol="0">
            <a:spAutoFit/>
          </a:bodyPr>
          <a:lstStyle/>
          <a:p>
            <a:r>
              <a:rPr lang="en-US" sz="900" b="1" i="1" dirty="0">
                <a:solidFill>
                  <a:srgbClr val="00B050"/>
                </a:solidFill>
                <a:cs typeface="Roboto Light"/>
              </a:rPr>
              <a:t>Last Update: 4/14/2020</a:t>
            </a:r>
          </a:p>
          <a:p>
            <a:r>
              <a:rPr lang="en-US" sz="900" b="1" i="1" dirty="0">
                <a:solidFill>
                  <a:srgbClr val="00B050"/>
                </a:solidFill>
                <a:cs typeface="Roboto Light"/>
              </a:rPr>
              <a:t>EE: </a:t>
            </a:r>
            <a:r>
              <a:rPr lang="en-US" sz="900" b="1" i="1" dirty="0" err="1">
                <a:solidFill>
                  <a:srgbClr val="00B050"/>
                </a:solidFill>
                <a:cs typeface="Roboto Light"/>
              </a:rPr>
              <a:t>Qingcong</a:t>
            </a:r>
            <a:r>
              <a:rPr lang="en-US" sz="900" b="1" i="1" dirty="0">
                <a:solidFill>
                  <a:srgbClr val="00B050"/>
                </a:solidFill>
                <a:cs typeface="Roboto Light"/>
              </a:rPr>
              <a:t> Hu</a:t>
            </a:r>
          </a:p>
          <a:p>
            <a:r>
              <a:rPr lang="en-US" sz="900" b="1" i="1" dirty="0">
                <a:solidFill>
                  <a:srgbClr val="00B050"/>
                </a:solidFill>
                <a:cs typeface="Roboto Light"/>
              </a:rPr>
              <a:t>Sys </a:t>
            </a:r>
            <a:r>
              <a:rPr lang="en-US" sz="900" b="1" i="1" dirty="0" err="1">
                <a:solidFill>
                  <a:srgbClr val="00B050"/>
                </a:solidFill>
                <a:cs typeface="Roboto Light"/>
              </a:rPr>
              <a:t>Eng</a:t>
            </a:r>
            <a:r>
              <a:rPr lang="en-US" sz="900" b="1" i="1" dirty="0">
                <a:solidFill>
                  <a:srgbClr val="00B050"/>
                </a:solidFill>
                <a:cs typeface="Roboto Light"/>
              </a:rPr>
              <a:t>: Frank Fang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9273C7-4495-4050-8106-1DDD3C454476}"/>
              </a:ext>
            </a:extLst>
          </p:cNvPr>
          <p:cNvCxnSpPr>
            <a:cxnSpLocks/>
          </p:cNvCxnSpPr>
          <p:nvPr/>
        </p:nvCxnSpPr>
        <p:spPr>
          <a:xfrm flipH="1">
            <a:off x="8427294" y="3823712"/>
            <a:ext cx="519012" cy="294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5B19AA2-9FCE-4D2D-BB57-29CC297AF13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006827" y="13854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5B19AA2-9FCE-4D2D-BB57-29CC297AF1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06827" y="13854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99620D1-94AC-4C58-B3E7-B01783EFE8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392992"/>
              </p:ext>
            </p:extLst>
          </p:nvPr>
        </p:nvGraphicFramePr>
        <p:xfrm>
          <a:off x="8062225" y="138625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62225" y="138625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673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960D07-B86D-4577-9511-9325D7F8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Troffer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39DC8-1BF1-4466-BF3F-07A00A30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8761" y="792819"/>
            <a:ext cx="4305521" cy="3067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0A7DB4-234C-41F0-8688-2C9FDEF4C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940" y="991913"/>
            <a:ext cx="4292821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7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C8BD0E0-213D-4B79-8EE6-07441F74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79" y="251195"/>
            <a:ext cx="3787697" cy="398094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234EE1-FCBD-4F5E-96AC-A2A3F0ACBA6F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31629" y="856247"/>
            <a:ext cx="619125" cy="110962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20E295-C7A3-42B9-85A7-5F191E66B19C}"/>
              </a:ext>
            </a:extLst>
          </p:cNvPr>
          <p:cNvSpPr txBox="1"/>
          <p:nvPr/>
        </p:nvSpPr>
        <p:spPr>
          <a:xfrm>
            <a:off x="4712504" y="456172"/>
            <a:ext cx="1238250" cy="400075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00">
                <a:cs typeface="Roboto Light"/>
              </a:rPr>
              <a:t>Removable LED/Driver Tray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322719A-0D8D-472F-8543-1AB3EDB77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418" y="747152"/>
            <a:ext cx="3008313" cy="44074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All lens and end cap options designed and produced by CREE Lighting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All sheet metal and retention clips designed by turnkey provider.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Troffer Features - Front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034B46-3EC0-4084-BD81-AA91DA7E98BD}"/>
              </a:ext>
            </a:extLst>
          </p:cNvPr>
          <p:cNvGrpSpPr/>
          <p:nvPr/>
        </p:nvGrpSpPr>
        <p:grpSpPr>
          <a:xfrm>
            <a:off x="140643" y="1845723"/>
            <a:ext cx="3769308" cy="3170002"/>
            <a:chOff x="111777" y="1023478"/>
            <a:chExt cx="3769308" cy="31700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FE3A9D-6857-4F92-BB9E-000AB9950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043" y="1846234"/>
              <a:ext cx="3662042" cy="2347246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3574AF-5275-405C-8612-C418697D559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533400" y="1804072"/>
              <a:ext cx="140705" cy="767678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F97907-30F1-477B-B07C-1CEF855208F5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1615361" y="1268438"/>
              <a:ext cx="314143" cy="99851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97B89E-5DD4-453B-AAB1-C05385592BF1}"/>
                </a:ext>
              </a:extLst>
            </p:cNvPr>
            <p:cNvSpPr txBox="1"/>
            <p:nvPr/>
          </p:nvSpPr>
          <p:spPr>
            <a:xfrm>
              <a:off x="111777" y="1390679"/>
              <a:ext cx="1124656" cy="413393"/>
            </a:xfrm>
            <a:prstGeom prst="rect">
              <a:avLst/>
            </a:prstGeom>
            <a:noFill/>
            <a:ln>
              <a:solidFill>
                <a:srgbClr val="101F3F"/>
              </a:solidFill>
            </a:ln>
          </p:spPr>
          <p:txBody>
            <a:bodyPr wrap="square" lIns="91410" tIns="45703" rIns="91410" bIns="45703" rtlCol="0">
              <a:spAutoFit/>
            </a:bodyPr>
            <a:lstStyle/>
            <a:p>
              <a:pPr algn="ctr"/>
              <a:r>
                <a:rPr lang="en-US" sz="1050">
                  <a:cs typeface="Roboto Light"/>
                </a:rPr>
                <a:t>Removable End Caps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72987B-3572-46F2-83D9-B10D8EABABF0}"/>
                </a:ext>
              </a:extLst>
            </p:cNvPr>
            <p:cNvSpPr txBox="1"/>
            <p:nvPr/>
          </p:nvSpPr>
          <p:spPr>
            <a:xfrm>
              <a:off x="985165" y="1023478"/>
              <a:ext cx="1260391" cy="244960"/>
            </a:xfrm>
            <a:prstGeom prst="rect">
              <a:avLst/>
            </a:prstGeom>
            <a:noFill/>
            <a:ln>
              <a:solidFill>
                <a:srgbClr val="101F3F"/>
              </a:solidFill>
            </a:ln>
          </p:spPr>
          <p:txBody>
            <a:bodyPr wrap="square" lIns="91410" tIns="45703" rIns="91410" bIns="45703" rtlCol="0">
              <a:spAutoFit/>
            </a:bodyPr>
            <a:lstStyle/>
            <a:p>
              <a:pPr algn="ctr"/>
              <a:r>
                <a:rPr lang="en-US" sz="1000">
                  <a:cs typeface="Roboto Light"/>
                </a:rPr>
                <a:t>Removable Lens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8E1F91-4CBF-4E32-8580-902E2349C7D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2559700" y="1754508"/>
              <a:ext cx="488300" cy="360042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DD479E-2B6D-49DB-B8CE-4CA07C4D69AF}"/>
                </a:ext>
              </a:extLst>
            </p:cNvPr>
            <p:cNvSpPr txBox="1"/>
            <p:nvPr/>
          </p:nvSpPr>
          <p:spPr>
            <a:xfrm>
              <a:off x="1997372" y="1341115"/>
              <a:ext cx="1124656" cy="413393"/>
            </a:xfrm>
            <a:prstGeom prst="rect">
              <a:avLst/>
            </a:prstGeom>
            <a:noFill/>
            <a:ln>
              <a:solidFill>
                <a:srgbClr val="101F3F"/>
              </a:solidFill>
            </a:ln>
          </p:spPr>
          <p:txBody>
            <a:bodyPr wrap="square" lIns="91410" tIns="45703" rIns="91410" bIns="45703" rtlCol="0">
              <a:spAutoFit/>
            </a:bodyPr>
            <a:lstStyle/>
            <a:p>
              <a:pPr algn="ctr"/>
              <a:r>
                <a:rPr lang="en-US" sz="1050">
                  <a:cs typeface="Roboto Light"/>
                </a:rPr>
                <a:t>Removable End Caps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AB9D1B-CA56-40F9-924D-9279384B7F83}"/>
              </a:ext>
            </a:extLst>
          </p:cNvPr>
          <p:cNvGrpSpPr/>
          <p:nvPr/>
        </p:nvGrpSpPr>
        <p:grpSpPr>
          <a:xfrm>
            <a:off x="3755105" y="2241668"/>
            <a:ext cx="2951676" cy="1978237"/>
            <a:chOff x="3755105" y="2241668"/>
            <a:chExt cx="2951676" cy="197823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8B846A2-0DD6-4FF2-9AA3-46FAC7FD8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1670" y="2242318"/>
              <a:ext cx="1238251" cy="1466561"/>
            </a:xfrm>
            <a:prstGeom prst="rect">
              <a:avLst/>
            </a:prstGeom>
            <a:ln w="38100">
              <a:solidFill>
                <a:srgbClr val="FFCE00"/>
              </a:solidFill>
            </a:ln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A0CB9C9-EA08-4C9F-95DE-1CA76F1C3042}"/>
                </a:ext>
              </a:extLst>
            </p:cNvPr>
            <p:cNvCxnSpPr>
              <a:cxnSpLocks/>
              <a:stCxn id="24" idx="1"/>
              <a:endCxn id="42" idx="1"/>
            </p:cNvCxnSpPr>
            <p:nvPr/>
          </p:nvCxnSpPr>
          <p:spPr>
            <a:xfrm>
              <a:off x="5252779" y="2241668"/>
              <a:ext cx="874741" cy="68624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08EDD96-2FE3-4565-A482-7B1737D5EF19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V="1">
              <a:off x="5209921" y="3489993"/>
              <a:ext cx="917599" cy="226321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9B57A07-AA7E-4617-B43E-63D0CBFFF9A3}"/>
                </a:ext>
              </a:extLst>
            </p:cNvPr>
            <p:cNvSpPr/>
            <p:nvPr/>
          </p:nvSpPr>
          <p:spPr>
            <a:xfrm>
              <a:off x="6028135" y="2811504"/>
              <a:ext cx="678646" cy="79489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90F2A3-1664-460B-8FF6-283B7B9DE350}"/>
                </a:ext>
              </a:extLst>
            </p:cNvPr>
            <p:cNvSpPr txBox="1"/>
            <p:nvPr/>
          </p:nvSpPr>
          <p:spPr>
            <a:xfrm>
              <a:off x="3755105" y="3819830"/>
              <a:ext cx="1671379" cy="400075"/>
            </a:xfrm>
            <a:prstGeom prst="rect">
              <a:avLst/>
            </a:prstGeom>
            <a:noFill/>
            <a:ln>
              <a:solidFill>
                <a:srgbClr val="101F3F"/>
              </a:solidFill>
            </a:ln>
          </p:spPr>
          <p:txBody>
            <a:bodyPr wrap="square" lIns="91410" tIns="45703" rIns="91410" bIns="45703" rtlCol="0">
              <a:spAutoFit/>
            </a:bodyPr>
            <a:lstStyle/>
            <a:p>
              <a:pPr algn="ctr"/>
              <a:r>
                <a:rPr lang="en-US" sz="1000">
                  <a:cs typeface="Roboto Light"/>
                </a:rPr>
                <a:t>Quick Release, Tool-less Retention Clips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73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Troffer Features - Front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9E6B13-A051-4BB2-887D-F7765DFC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88725"/>
            <a:ext cx="4419600" cy="2071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DB4145-9AD1-46C1-BA85-4A1847C7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58825"/>
            <a:ext cx="4778141" cy="1600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9C7653-DA2B-4EA0-BE2D-FE9B459409FA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687452" y="1156185"/>
            <a:ext cx="797664" cy="5302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F9E7D8-1C8F-46B9-99C4-A9242A8E50C0}"/>
              </a:ext>
            </a:extLst>
          </p:cNvPr>
          <p:cNvSpPr txBox="1"/>
          <p:nvPr/>
        </p:nvSpPr>
        <p:spPr>
          <a:xfrm>
            <a:off x="1057256" y="911225"/>
            <a:ext cx="1260391" cy="244960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00">
                <a:cs typeface="Roboto Light"/>
              </a:rPr>
              <a:t>LED Board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CB9D43-FA16-4B03-BB74-0F8D2E0F456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724400" y="606910"/>
            <a:ext cx="467326" cy="45973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FA57FB0-7AE1-409A-B1AF-01A955CF8754}"/>
              </a:ext>
            </a:extLst>
          </p:cNvPr>
          <p:cNvSpPr txBox="1"/>
          <p:nvPr/>
        </p:nvSpPr>
        <p:spPr>
          <a:xfrm>
            <a:off x="4561530" y="361950"/>
            <a:ext cx="1260391" cy="244960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00">
                <a:cs typeface="Roboto Light"/>
              </a:rPr>
              <a:t>LED/Driver Tray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EFCD0B-6585-4B9D-9CBA-96D6334A87DD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135057" y="3654910"/>
            <a:ext cx="1462568" cy="3646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78EE1F-B3F4-4754-AFEE-29494CF67E58}"/>
              </a:ext>
            </a:extLst>
          </p:cNvPr>
          <p:cNvSpPr txBox="1"/>
          <p:nvPr/>
        </p:nvSpPr>
        <p:spPr>
          <a:xfrm>
            <a:off x="504861" y="3409950"/>
            <a:ext cx="1260391" cy="244960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00">
                <a:cs typeface="Roboto Light"/>
              </a:rPr>
              <a:t>347V Transformer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E44371-3E85-48B5-9D11-1B0A40323D39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648200" y="3654910"/>
            <a:ext cx="685800" cy="61099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34D8A0E-490A-4A1C-A46E-8DCA22955163}"/>
              </a:ext>
            </a:extLst>
          </p:cNvPr>
          <p:cNvSpPr txBox="1"/>
          <p:nvPr/>
        </p:nvSpPr>
        <p:spPr>
          <a:xfrm>
            <a:off x="5334000" y="3988925"/>
            <a:ext cx="1501643" cy="553963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00">
                <a:cs typeface="Roboto Light"/>
              </a:rPr>
              <a:t>Emergency Backup</a:t>
            </a:r>
          </a:p>
          <a:p>
            <a:pPr algn="ctr"/>
            <a:r>
              <a:rPr lang="en-US" sz="1000">
                <a:cs typeface="Roboto Light"/>
              </a:rPr>
              <a:t>Generator Transfer</a:t>
            </a:r>
          </a:p>
          <a:p>
            <a:pPr algn="ctr"/>
            <a:r>
              <a:rPr lang="en-US" sz="1000">
                <a:cs typeface="Roboto Light"/>
              </a:rPr>
              <a:t>Additional Accessories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D5A58A-76E5-4FB9-8D1C-760C9E9037FB}"/>
              </a:ext>
            </a:extLst>
          </p:cNvPr>
          <p:cNvCxnSpPr>
            <a:cxnSpLocks/>
          </p:cNvCxnSpPr>
          <p:nvPr/>
        </p:nvCxnSpPr>
        <p:spPr>
          <a:xfrm>
            <a:off x="3657600" y="2591441"/>
            <a:ext cx="304800" cy="53324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923E11-213E-4F97-B2CD-AD2C3ECF78FE}"/>
              </a:ext>
            </a:extLst>
          </p:cNvPr>
          <p:cNvSpPr txBox="1"/>
          <p:nvPr/>
        </p:nvSpPr>
        <p:spPr>
          <a:xfrm>
            <a:off x="2895600" y="2305873"/>
            <a:ext cx="1501643" cy="246187"/>
          </a:xfrm>
          <a:prstGeom prst="rect">
            <a:avLst/>
          </a:prstGeom>
          <a:noFill/>
          <a:ln>
            <a:solidFill>
              <a:srgbClr val="101F3F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000">
                <a:cs typeface="Roboto Light"/>
              </a:rPr>
              <a:t>LED Linear Driver</a:t>
            </a:r>
          </a:p>
        </p:txBody>
      </p:sp>
    </p:spTree>
    <p:extLst>
      <p:ext uri="{BB962C8B-B14F-4D97-AF65-F5344CB8AC3E}">
        <p14:creationId xmlns:p14="http://schemas.microsoft.com/office/powerpoint/2010/main" val="113151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2561A2-FCDC-4EBA-A494-F6A27D83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567"/>
            <a:ext cx="4771064" cy="33115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Troffer Features - Back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3574AF-5275-405C-8612-C418697D5590}"/>
              </a:ext>
            </a:extLst>
          </p:cNvPr>
          <p:cNvCxnSpPr>
            <a:cxnSpLocks/>
          </p:cNvCxnSpPr>
          <p:nvPr/>
        </p:nvCxnSpPr>
        <p:spPr>
          <a:xfrm>
            <a:off x="4400550" y="3105868"/>
            <a:ext cx="1771650" cy="99563"/>
          </a:xfrm>
          <a:prstGeom prst="straightConnector1">
            <a:avLst/>
          </a:prstGeom>
          <a:ln w="19050">
            <a:solidFill>
              <a:srgbClr val="101F3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0EE77C-E051-4559-B464-2B2BB4E7259B}"/>
              </a:ext>
            </a:extLst>
          </p:cNvPr>
          <p:cNvGrpSpPr/>
          <p:nvPr/>
        </p:nvGrpSpPr>
        <p:grpSpPr>
          <a:xfrm>
            <a:off x="6172200" y="1123950"/>
            <a:ext cx="2384612" cy="2463681"/>
            <a:chOff x="1295400" y="1359145"/>
            <a:chExt cx="2384612" cy="24636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44FB1A-1D9B-4B8D-A68C-73464AEBCE16}"/>
                </a:ext>
              </a:extLst>
            </p:cNvPr>
            <p:cNvGrpSpPr/>
            <p:nvPr/>
          </p:nvGrpSpPr>
          <p:grpSpPr>
            <a:xfrm>
              <a:off x="1295400" y="1809750"/>
              <a:ext cx="2384612" cy="1636474"/>
              <a:chOff x="2349895" y="2373296"/>
              <a:chExt cx="2279234" cy="181089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A31F3C0-6292-4550-A918-625227719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7262" y="2392346"/>
                <a:ext cx="1161867" cy="179184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5687A9C-4760-4BB2-B73C-DAA0F552F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895" y="2373296"/>
                <a:ext cx="1117367" cy="180469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AFC811-71BB-43F5-B8EB-A6D066C5E6AE}"/>
                  </a:ext>
                </a:extLst>
              </p:cNvPr>
              <p:cNvSpPr/>
              <p:nvPr/>
            </p:nvSpPr>
            <p:spPr>
              <a:xfrm>
                <a:off x="2349895" y="2373296"/>
                <a:ext cx="2279234" cy="1804695"/>
              </a:xfrm>
              <a:prstGeom prst="rect">
                <a:avLst/>
              </a:prstGeom>
              <a:noFill/>
              <a:ln>
                <a:solidFill>
                  <a:srgbClr val="101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5100EA-3B1F-435E-BC8B-BE12B0C25C45}"/>
                </a:ext>
              </a:extLst>
            </p:cNvPr>
            <p:cNvSpPr txBox="1"/>
            <p:nvPr/>
          </p:nvSpPr>
          <p:spPr>
            <a:xfrm>
              <a:off x="1514944" y="3568945"/>
              <a:ext cx="729937" cy="2538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F3F"/>
              </a:solidFill>
            </a:ln>
          </p:spPr>
          <p:txBody>
            <a:bodyPr wrap="square" lIns="91410" tIns="45703" rIns="91410" bIns="45703" rtlCol="0">
              <a:spAutoFit/>
            </a:bodyPr>
            <a:lstStyle/>
            <a:p>
              <a:pPr algn="ctr"/>
              <a:r>
                <a:rPr lang="en-US" sz="1050">
                  <a:cs typeface="Roboto Light"/>
                </a:rPr>
                <a:t>Standard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5A25AF-8101-4EC6-B296-57DF253753A6}"/>
                </a:ext>
              </a:extLst>
            </p:cNvPr>
            <p:cNvSpPr txBox="1"/>
            <p:nvPr/>
          </p:nvSpPr>
          <p:spPr>
            <a:xfrm>
              <a:off x="2984431" y="3568945"/>
              <a:ext cx="489010" cy="2538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1F3F"/>
              </a:solidFill>
            </a:ln>
          </p:spPr>
          <p:txBody>
            <a:bodyPr wrap="square" lIns="91410" tIns="45703" rIns="91410" bIns="45703" rtlCol="0">
              <a:spAutoFit/>
            </a:bodyPr>
            <a:lstStyle/>
            <a:p>
              <a:pPr algn="ctr"/>
              <a:r>
                <a:rPr lang="en-US" sz="1050">
                  <a:cs typeface="Roboto Light"/>
                </a:rPr>
                <a:t>Bent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A4C53-9A78-468F-98FD-90BF5AB5A288}"/>
                </a:ext>
              </a:extLst>
            </p:cNvPr>
            <p:cNvSpPr txBox="1"/>
            <p:nvPr/>
          </p:nvSpPr>
          <p:spPr>
            <a:xfrm>
              <a:off x="2000250" y="1359145"/>
              <a:ext cx="1109793" cy="415464"/>
            </a:xfrm>
            <a:prstGeom prst="rect">
              <a:avLst/>
            </a:prstGeom>
            <a:noFill/>
            <a:ln>
              <a:solidFill>
                <a:srgbClr val="101F3F"/>
              </a:solidFill>
            </a:ln>
          </p:spPr>
          <p:txBody>
            <a:bodyPr wrap="square" lIns="91410" tIns="45703" rIns="91410" bIns="45703" rtlCol="0">
              <a:spAutoFit/>
            </a:bodyPr>
            <a:lstStyle/>
            <a:p>
              <a:pPr algn="ctr"/>
              <a:r>
                <a:rPr lang="en-US" sz="1050">
                  <a:cs typeface="Roboto Light"/>
                </a:rPr>
                <a:t>T-Grid Integrated Clip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5CE93A7-60CB-46E8-B512-FA60866F7CC8}"/>
              </a:ext>
            </a:extLst>
          </p:cNvPr>
          <p:cNvSpPr/>
          <p:nvPr/>
        </p:nvSpPr>
        <p:spPr>
          <a:xfrm>
            <a:off x="4133850" y="2648668"/>
            <a:ext cx="533400" cy="4572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A93C90-CF1C-43A9-B7A8-D57916AA606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400550" y="1546016"/>
            <a:ext cx="1771650" cy="1102652"/>
          </a:xfrm>
          <a:prstGeom prst="straightConnector1">
            <a:avLst/>
          </a:prstGeom>
          <a:ln w="19050">
            <a:solidFill>
              <a:srgbClr val="101F3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73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FA69CD-9471-4E32-BECC-4179199E8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418" y="747152"/>
            <a:ext cx="3008313" cy="44074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All lens options designed and produced by CREE Lighting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8666B-DC1C-4397-B251-8E01F48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Troffer Features – Lens Options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5CA6498-50C6-4F60-A57C-B9A67DB188FD}"/>
              </a:ext>
            </a:extLst>
          </p:cNvPr>
          <p:cNvSpPr txBox="1">
            <a:spLocks/>
          </p:cNvSpPr>
          <p:nvPr/>
        </p:nvSpPr>
        <p:spPr>
          <a:xfrm>
            <a:off x="1066800" y="4171950"/>
            <a:ext cx="1143000" cy="352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Arch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en-US" sz="1600" b="1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D2383CD-4146-432D-B2A1-4BC0DEB850D7}"/>
              </a:ext>
            </a:extLst>
          </p:cNvPr>
          <p:cNvSpPr txBox="1">
            <a:spLocks/>
          </p:cNvSpPr>
          <p:nvPr/>
        </p:nvSpPr>
        <p:spPr>
          <a:xfrm>
            <a:off x="3962400" y="4171950"/>
            <a:ext cx="1143000" cy="352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Round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en-US" sz="1600" b="1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047D218-BE7A-453A-BB61-F11FE4F8E163}"/>
              </a:ext>
            </a:extLst>
          </p:cNvPr>
          <p:cNvSpPr txBox="1">
            <a:spLocks/>
          </p:cNvSpPr>
          <p:nvPr/>
        </p:nvSpPr>
        <p:spPr>
          <a:xfrm>
            <a:off x="6858000" y="4171950"/>
            <a:ext cx="1143000" cy="352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626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252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878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503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8129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755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381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7007" indent="0" algn="l" defTabSz="779252" rtl="0" eaLnBrk="1" latinLnBrk="0" hangingPunct="1">
              <a:spcBef>
                <a:spcPct val="20000"/>
              </a:spcBef>
              <a:buFont typeface="Arial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Square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en-US" sz="1600" b="1"/>
          </a:p>
        </p:txBody>
      </p:sp>
      <p:pic>
        <p:nvPicPr>
          <p:cNvPr id="2" name="Picture 2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75B2CA86-7514-4C2A-BE7E-2430C5C7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7294" y="1335165"/>
            <a:ext cx="2743200" cy="1168059"/>
          </a:xfrm>
          <a:prstGeom prst="rect">
            <a:avLst/>
          </a:prstGeom>
        </p:spPr>
      </p:pic>
      <p:pic>
        <p:nvPicPr>
          <p:cNvPr id="5" name="Picture 5" descr="A close up of a light pole&#10;&#10;Description generated with high confidence">
            <a:extLst>
              <a:ext uri="{FF2B5EF4-FFF2-40B4-BE49-F238E27FC236}">
                <a16:creationId xmlns:a16="http://schemas.microsoft.com/office/drawing/2014/main" id="{A4AFB7EE-03F5-4800-AFFC-89EBF96627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5637" b="505"/>
          <a:stretch/>
        </p:blipFill>
        <p:spPr>
          <a:xfrm>
            <a:off x="3274359" y="2534149"/>
            <a:ext cx="2588561" cy="1319084"/>
          </a:xfrm>
          <a:prstGeom prst="rect">
            <a:avLst/>
          </a:prstGeom>
        </p:spPr>
      </p:pic>
      <p:pic>
        <p:nvPicPr>
          <p:cNvPr id="9" name="Picture 9" descr="A picture containing street, light, wire, hanging&#10;&#10;Description generated with very high confidence">
            <a:extLst>
              <a:ext uri="{FF2B5EF4-FFF2-40B4-BE49-F238E27FC236}">
                <a16:creationId xmlns:a16="http://schemas.microsoft.com/office/drawing/2014/main" id="{F6F1459E-0419-4D26-A9F3-E194FE2C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218" y="1406893"/>
            <a:ext cx="2743200" cy="1011156"/>
          </a:xfrm>
          <a:prstGeom prst="rect">
            <a:avLst/>
          </a:prstGeom>
        </p:spPr>
      </p:pic>
      <p:pic>
        <p:nvPicPr>
          <p:cNvPr id="11" name="Picture 11" descr="A picture containing bird, wire, traffic, sitting&#10;&#10;Description generated with very high confidence">
            <a:extLst>
              <a:ext uri="{FF2B5EF4-FFF2-40B4-BE49-F238E27FC236}">
                <a16:creationId xmlns:a16="http://schemas.microsoft.com/office/drawing/2014/main" id="{67F116BD-80BE-4BFA-8537-C73A275CB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41" y="2534589"/>
            <a:ext cx="2279278" cy="1324898"/>
          </a:xfrm>
          <a:prstGeom prst="rect">
            <a:avLst/>
          </a:prstGeom>
        </p:spPr>
      </p:pic>
      <p:pic>
        <p:nvPicPr>
          <p:cNvPr id="3" name="Picture 5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FDDB6174-E208-457E-AF88-1E5324FFA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6261448" y="1352932"/>
            <a:ext cx="2743200" cy="1113183"/>
          </a:xfrm>
          <a:prstGeom prst="rect">
            <a:avLst/>
          </a:prstGeom>
        </p:spPr>
      </p:pic>
      <p:pic>
        <p:nvPicPr>
          <p:cNvPr id="10" name="Picture 11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3B4D3D4C-6180-4F6D-99A2-3767ABB7E8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1448" y="2534815"/>
            <a:ext cx="2743200" cy="150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25318-D241-49F2-B990-BBE237DA9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352550"/>
            <a:ext cx="3490638" cy="32657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700CE9D-660B-4929-8AD3-BF98D18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Troffer - End Cap Options 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174D091-4FBE-443D-86C7-06D3B5DA1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01328"/>
            <a:ext cx="3795440" cy="479822"/>
          </a:xfrm>
        </p:spPr>
        <p:txBody>
          <a:bodyPr/>
          <a:lstStyle/>
          <a:p>
            <a:r>
              <a:rPr lang="en-US" sz="1400">
                <a:cs typeface="Arial"/>
              </a:rPr>
              <a:t>Wireless</a:t>
            </a:r>
            <a:br>
              <a:rPr lang="en-US" sz="1400">
                <a:cs typeface="Arial"/>
              </a:rPr>
            </a:br>
            <a:r>
              <a:rPr lang="en-US" sz="1400"/>
              <a:t>Lutron VIVE or CREE WIM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27E80E4-70A8-427B-9A7E-F12D15DCB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901" y="1101328"/>
            <a:ext cx="3736974" cy="479822"/>
          </a:xfrm>
        </p:spPr>
        <p:txBody>
          <a:bodyPr/>
          <a:lstStyle/>
          <a:p>
            <a:r>
              <a:rPr lang="en-US" sz="1600">
                <a:cs typeface="Arial"/>
              </a:rPr>
              <a:t>Standard (Not Wireless)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C2F39-606C-4298-987E-BBAEAF00C1A2}"/>
              </a:ext>
            </a:extLst>
          </p:cNvPr>
          <p:cNvSpPr txBox="1"/>
          <p:nvPr/>
        </p:nvSpPr>
        <p:spPr>
          <a:xfrm>
            <a:off x="3581400" y="645810"/>
            <a:ext cx="1928399" cy="3692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800" b="1">
                <a:cs typeface="Roboto Light"/>
              </a:rPr>
              <a:t>Arch End Caps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4421B-745B-41B9-B7F8-69199D2295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5326"/>
          <a:stretch/>
        </p:blipFill>
        <p:spPr>
          <a:xfrm>
            <a:off x="650147" y="1617360"/>
            <a:ext cx="3464653" cy="295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8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9CEF9-FEA0-4C2D-A134-065586CD1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1480841"/>
            <a:ext cx="3338513" cy="31159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55C7F6-E28A-4731-BBB8-8F5C8C6E8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046"/>
          <a:stretch/>
        </p:blipFill>
        <p:spPr>
          <a:xfrm>
            <a:off x="4657726" y="1612900"/>
            <a:ext cx="3805030" cy="297753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700CE9D-660B-4929-8AD3-BF98D18E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Troffer - End Cap Options 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174D091-4FBE-443D-86C7-06D3B5DA1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23950"/>
            <a:ext cx="4040188" cy="479822"/>
          </a:xfrm>
        </p:spPr>
        <p:txBody>
          <a:bodyPr/>
          <a:lstStyle/>
          <a:p>
            <a:r>
              <a:rPr lang="en-US" sz="1400">
                <a:cs typeface="Arial"/>
              </a:rPr>
              <a:t>Wireless</a:t>
            </a:r>
            <a:br>
              <a:rPr lang="en-US" sz="1400">
                <a:cs typeface="Arial"/>
              </a:rPr>
            </a:br>
            <a:r>
              <a:rPr lang="en-US" sz="1400"/>
              <a:t>Lutron VIVE or CREE WIM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27E80E4-70A8-427B-9A7E-F12D15DCB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6" y="1123950"/>
            <a:ext cx="4041775" cy="479822"/>
          </a:xfrm>
        </p:spPr>
        <p:txBody>
          <a:bodyPr/>
          <a:lstStyle/>
          <a:p>
            <a:r>
              <a:rPr lang="en-US" sz="1400">
                <a:cs typeface="Arial"/>
              </a:rPr>
              <a:t>Standard (Not Wireless)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FB5A1-FFDD-486C-86ED-53AF9C0F1220}"/>
              </a:ext>
            </a:extLst>
          </p:cNvPr>
          <p:cNvSpPr txBox="1"/>
          <p:nvPr/>
        </p:nvSpPr>
        <p:spPr>
          <a:xfrm>
            <a:off x="3581400" y="678452"/>
            <a:ext cx="2057400" cy="3692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800" b="1">
                <a:cs typeface="Roboto Light"/>
              </a:rPr>
              <a:t>Round End Caps</a:t>
            </a:r>
          </a:p>
        </p:txBody>
      </p:sp>
    </p:spTree>
    <p:extLst>
      <p:ext uri="{BB962C8B-B14F-4D97-AF65-F5344CB8AC3E}">
        <p14:creationId xmlns:p14="http://schemas.microsoft.com/office/powerpoint/2010/main" val="1831147723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template-16x9-internal (9)">
  <a:themeElements>
    <a:clrScheme name="Cree Corporate">
      <a:dk1>
        <a:srgbClr val="2C2C2C"/>
      </a:dk1>
      <a:lt1>
        <a:sysClr val="window" lastClr="FFFFFF"/>
      </a:lt1>
      <a:dk2>
        <a:srgbClr val="1F497D"/>
      </a:dk2>
      <a:lt2>
        <a:srgbClr val="C9C9C9"/>
      </a:lt2>
      <a:accent1>
        <a:srgbClr val="5480C3"/>
      </a:accent1>
      <a:accent2>
        <a:srgbClr val="FFC000"/>
      </a:accent2>
      <a:accent3>
        <a:srgbClr val="2EB1E5"/>
      </a:accent3>
      <a:accent4>
        <a:srgbClr val="E5E0CA"/>
      </a:accent4>
      <a:accent5>
        <a:srgbClr val="AAC11E"/>
      </a:accent5>
      <a:accent6>
        <a:srgbClr val="D6511D"/>
      </a:accent6>
      <a:hlink>
        <a:srgbClr val="2EB1E5"/>
      </a:hlink>
      <a:folHlink>
        <a:srgbClr val="1F497D"/>
      </a:folHlink>
    </a:clrScheme>
    <a:fontScheme name="Cree 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91410" tIns="45703" rIns="91410" bIns="45703" rtlCol="0">
        <a:spAutoFit/>
      </a:bodyPr>
      <a:lstStyle>
        <a:defPPr>
          <a:defRPr sz="1200" dirty="0" err="1" smtClean="0">
            <a:cs typeface="Roboto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eeLighting_16X9_CONFIDENTIAL Template_2019.pptx" id="{30A4DCFA-6789-4087-8FBB-E42B45B31E24}" vid="{25E541DC-007E-4869-A9F6-FCBC80FE2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91228D59D88C42BEE802E40732F335" ma:contentTypeVersion="4" ma:contentTypeDescription="Create a new document." ma:contentTypeScope="" ma:versionID="5d516a499250b7a314d8baadd8ad69d8">
  <xsd:schema xmlns:xsd="http://www.w3.org/2001/XMLSchema" xmlns:xs="http://www.w3.org/2001/XMLSchema" xmlns:p="http://schemas.microsoft.com/office/2006/metadata/properties" xmlns:ns2="048b645a-79cf-4959-aed4-7bfe2c41e033" xmlns:ns3="29085be8-fb45-47cb-a4c3-bd3c90fed308" targetNamespace="http://schemas.microsoft.com/office/2006/metadata/properties" ma:root="true" ma:fieldsID="43f57a6233d9fbc694c0c7be66d2a5df" ns2:_="" ns3:_="">
    <xsd:import namespace="048b645a-79cf-4959-aed4-7bfe2c41e033"/>
    <xsd:import namespace="29085be8-fb45-47cb-a4c3-bd3c90fed3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b645a-79cf-4959-aed4-7bfe2c41e0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85be8-fb45-47cb-a4c3-bd3c90fed30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FB292D3F-3AE6-468A-963B-D0A57A3D64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540647-CDC6-4DDC-A80B-D58454D852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b645a-79cf-4959-aed4-7bfe2c41e033"/>
    <ds:schemaRef ds:uri="29085be8-fb45-47cb-a4c3-bd3c90fed3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E8F1CB-C0C4-48FB-8DC1-29906C96D734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29085be8-fb45-47cb-a4c3-bd3c90fed308"/>
    <ds:schemaRef ds:uri="http://purl.org/dc/dcmitype/"/>
    <ds:schemaRef ds:uri="http://schemas.microsoft.com/office/2006/metadata/properties"/>
    <ds:schemaRef ds:uri="http://schemas.openxmlformats.org/package/2006/metadata/core-properties"/>
    <ds:schemaRef ds:uri="048b645a-79cf-4959-aed4-7bfe2c41e03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CreeLighting_16X9_CONFIDENTIAL Template_2019</Template>
  <TotalTime>16</TotalTime>
  <Words>777</Words>
  <Application>Microsoft Office PowerPoint</Application>
  <PresentationFormat>On-screen Show (16:9)</PresentationFormat>
  <Paragraphs>154</Paragraphs>
  <Slides>24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Roboto</vt:lpstr>
      <vt:lpstr>Roboto Light</vt:lpstr>
      <vt:lpstr>corporate-template-16x9-internal (9)</vt:lpstr>
      <vt:lpstr>Worksheet</vt:lpstr>
      <vt:lpstr>Microsoft Excel Worksheet</vt:lpstr>
      <vt:lpstr>PowerPoint Presentation</vt:lpstr>
      <vt:lpstr>Scope</vt:lpstr>
      <vt:lpstr>Troffer Overview</vt:lpstr>
      <vt:lpstr>Troffer Features - Front</vt:lpstr>
      <vt:lpstr>Troffer Features - Front</vt:lpstr>
      <vt:lpstr>Troffer Features - Back</vt:lpstr>
      <vt:lpstr>Troffer Features – Lens Options</vt:lpstr>
      <vt:lpstr>Troffer - End Cap Options </vt:lpstr>
      <vt:lpstr>Troffer - End Cap Options </vt:lpstr>
      <vt:lpstr>Troffer - End Cap Options</vt:lpstr>
      <vt:lpstr>Parts up for Bid for design by turnkey provider</vt:lpstr>
      <vt:lpstr>Design Features – End Panels</vt:lpstr>
      <vt:lpstr>Design Features – Pans</vt:lpstr>
      <vt:lpstr>Design Features – Removable Tray</vt:lpstr>
      <vt:lpstr>Design Features – Removable Tray</vt:lpstr>
      <vt:lpstr>2X2</vt:lpstr>
      <vt:lpstr>2X2</vt:lpstr>
      <vt:lpstr>1X4</vt:lpstr>
      <vt:lpstr>1X4</vt:lpstr>
      <vt:lpstr>2X4</vt:lpstr>
      <vt:lpstr>2X4</vt:lpstr>
      <vt:lpstr>Design package details</vt:lpstr>
      <vt:lpstr>Electrical Components on the LED/Driver Tray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Fang</dc:creator>
  <cp:lastModifiedBy>Frank Fang</cp:lastModifiedBy>
  <cp:revision>3</cp:revision>
  <dcterms:created xsi:type="dcterms:W3CDTF">2020-04-16T12:57:17Z</dcterms:created>
  <dcterms:modified xsi:type="dcterms:W3CDTF">2020-04-16T13:13:17Z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0x0101007091228D59D88C42BEE802E40732F335</vt:lpwstr>
  </property>
</Properties>
</file>